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Lst>
  <p:sldSz cx="18288000" cy="10287000"/>
  <p:notesSz cx="6858000" cy="9144000"/>
  <p:embeddedFontLst>
    <p:embeddedFont>
      <p:font typeface="Calibri" panose="020F0502020204030204" pitchFamily="34" charset="0"/>
      <p:regular r:id="rId18"/>
      <p:bold r:id="rId19"/>
      <p:italic r:id="rId20"/>
      <p:boldItalic r:id="rId21"/>
    </p:embeddedFont>
    <p:embeddedFont>
      <p:font typeface="Mansalva" panose="020B0604020202020204" charset="0"/>
      <p:regular r:id="rId22"/>
    </p:embeddedFont>
    <p:embeddedFont>
      <p:font typeface="Mommi" panose="020B0604020202020204" charset="-34"/>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8.svg"/><Relationship Id="rId3" Type="http://schemas.openxmlformats.org/officeDocument/2006/relationships/image" Target="../media/image12.svg"/><Relationship Id="rId7" Type="http://schemas.openxmlformats.org/officeDocument/2006/relationships/image" Target="../media/image16.svg"/><Relationship Id="rId12"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8.svg"/><Relationship Id="rId3" Type="http://schemas.openxmlformats.org/officeDocument/2006/relationships/image" Target="../media/image12.svg"/><Relationship Id="rId7" Type="http://schemas.openxmlformats.org/officeDocument/2006/relationships/image" Target="../media/image24.svg"/><Relationship Id="rId12"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6.svg"/><Relationship Id="rId5" Type="http://schemas.openxmlformats.org/officeDocument/2006/relationships/image" Target="../media/image22.svg"/><Relationship Id="rId10" Type="http://schemas.openxmlformats.org/officeDocument/2006/relationships/image" Target="../media/image25.png"/><Relationship Id="rId4" Type="http://schemas.openxmlformats.org/officeDocument/2006/relationships/image" Target="../media/image21.png"/><Relationship Id="rId9"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10" Type="http://schemas.openxmlformats.org/officeDocument/2006/relationships/image" Target="../media/image30.png"/><Relationship Id="rId4" Type="http://schemas.openxmlformats.org/officeDocument/2006/relationships/image" Target="../media/image28.png"/><Relationship Id="rId9"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8.sv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8.sv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8.svg"/><Relationship Id="rId5" Type="http://schemas.openxmlformats.org/officeDocument/2006/relationships/image" Target="../media/image29.svg"/><Relationship Id="rId10" Type="http://schemas.openxmlformats.org/officeDocument/2006/relationships/image" Target="../media/image7.png"/><Relationship Id="rId4" Type="http://schemas.openxmlformats.org/officeDocument/2006/relationships/image" Target="../media/image28.png"/><Relationship Id="rId9" Type="http://schemas.openxmlformats.org/officeDocument/2006/relationships/image" Target="../media/image10.sv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20.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8.svg"/><Relationship Id="rId5" Type="http://schemas.openxmlformats.org/officeDocument/2006/relationships/image" Target="../media/image29.svg"/><Relationship Id="rId10" Type="http://schemas.openxmlformats.org/officeDocument/2006/relationships/image" Target="../media/image7.png"/><Relationship Id="rId4" Type="http://schemas.openxmlformats.org/officeDocument/2006/relationships/image" Target="../media/image28.png"/><Relationship Id="rId9" Type="http://schemas.openxmlformats.org/officeDocument/2006/relationships/image" Target="../media/image10.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2167991" y="7769942"/>
            <a:ext cx="13952017" cy="7584824"/>
          </a:xfrm>
          <a:custGeom>
            <a:avLst/>
            <a:gdLst/>
            <a:ahLst/>
            <a:cxnLst/>
            <a:rect l="l" t="t" r="r" b="b"/>
            <a:pathLst>
              <a:path w="13952017" h="7584824">
                <a:moveTo>
                  <a:pt x="0" y="0"/>
                </a:moveTo>
                <a:lnTo>
                  <a:pt x="13952018" y="0"/>
                </a:lnTo>
                <a:lnTo>
                  <a:pt x="13952018" y="7584823"/>
                </a:lnTo>
                <a:lnTo>
                  <a:pt x="0" y="758482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7991" y="5688238"/>
            <a:ext cx="4707603" cy="2148379"/>
          </a:xfrm>
          <a:custGeom>
            <a:avLst/>
            <a:gdLst/>
            <a:ahLst/>
            <a:cxnLst/>
            <a:rect l="l" t="t" r="r" b="b"/>
            <a:pathLst>
              <a:path w="4707603" h="2148379">
                <a:moveTo>
                  <a:pt x="0" y="0"/>
                </a:moveTo>
                <a:lnTo>
                  <a:pt x="4707603" y="0"/>
                </a:lnTo>
                <a:lnTo>
                  <a:pt x="4707603" y="2148379"/>
                </a:lnTo>
                <a:lnTo>
                  <a:pt x="0" y="21483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738393" y="5455018"/>
            <a:ext cx="1056447" cy="2314924"/>
          </a:xfrm>
          <a:custGeom>
            <a:avLst/>
            <a:gdLst/>
            <a:ahLst/>
            <a:cxnLst/>
            <a:rect l="l" t="t" r="r" b="b"/>
            <a:pathLst>
              <a:path w="1056447" h="2314924">
                <a:moveTo>
                  <a:pt x="0" y="0"/>
                </a:moveTo>
                <a:lnTo>
                  <a:pt x="1056447" y="0"/>
                </a:lnTo>
                <a:lnTo>
                  <a:pt x="1056447" y="2314924"/>
                </a:lnTo>
                <a:lnTo>
                  <a:pt x="0" y="231492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8014869" y="624083"/>
            <a:ext cx="2258262" cy="2270647"/>
          </a:xfrm>
          <a:custGeom>
            <a:avLst/>
            <a:gdLst/>
            <a:ahLst/>
            <a:cxnLst/>
            <a:rect l="l" t="t" r="r" b="b"/>
            <a:pathLst>
              <a:path w="2258262" h="2270647">
                <a:moveTo>
                  <a:pt x="0" y="0"/>
                </a:moveTo>
                <a:lnTo>
                  <a:pt x="2258262" y="0"/>
                </a:lnTo>
                <a:lnTo>
                  <a:pt x="2258262" y="2270647"/>
                </a:lnTo>
                <a:lnTo>
                  <a:pt x="0" y="227064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TextBox 10"/>
          <p:cNvSpPr txBox="1"/>
          <p:nvPr/>
        </p:nvSpPr>
        <p:spPr>
          <a:xfrm>
            <a:off x="2922552" y="3062198"/>
            <a:ext cx="12442896" cy="3481388"/>
          </a:xfrm>
          <a:prstGeom prst="rect">
            <a:avLst/>
          </a:prstGeom>
        </p:spPr>
        <p:txBody>
          <a:bodyPr lIns="0" tIns="0" rIns="0" bIns="0" rtlCol="0" anchor="t">
            <a:spAutoFit/>
          </a:bodyPr>
          <a:lstStyle/>
          <a:p>
            <a:pPr algn="ctr">
              <a:lnSpc>
                <a:spcPts val="13976"/>
              </a:lnSpc>
            </a:pPr>
            <a:r>
              <a:rPr lang="en-US" sz="9983">
                <a:solidFill>
                  <a:srgbClr val="414348"/>
                </a:solidFill>
                <a:latin typeface="Mansalva"/>
                <a:ea typeface="Mansalva"/>
                <a:cs typeface="Mansalva"/>
                <a:sym typeface="Mansalva"/>
              </a:rPr>
              <a:t>Meet The Teacher</a:t>
            </a:r>
          </a:p>
          <a:p>
            <a:pPr algn="ctr">
              <a:lnSpc>
                <a:spcPts val="13976"/>
              </a:lnSpc>
            </a:pPr>
            <a:r>
              <a:rPr lang="en-US" sz="9983">
                <a:solidFill>
                  <a:srgbClr val="414348"/>
                </a:solidFill>
                <a:latin typeface="Mansalva"/>
                <a:ea typeface="Mansalva"/>
                <a:cs typeface="Mansalva"/>
                <a:sym typeface="Mansalva"/>
              </a:rPr>
              <a:t>Open Classroom</a:t>
            </a:r>
          </a:p>
        </p:txBody>
      </p:sp>
      <p:sp>
        <p:nvSpPr>
          <p:cNvPr id="11" name="TextBox 11"/>
          <p:cNvSpPr txBox="1"/>
          <p:nvPr/>
        </p:nvSpPr>
        <p:spPr>
          <a:xfrm>
            <a:off x="5704207" y="6507705"/>
            <a:ext cx="6879585" cy="941795"/>
          </a:xfrm>
          <a:prstGeom prst="rect">
            <a:avLst/>
          </a:prstGeom>
        </p:spPr>
        <p:txBody>
          <a:bodyPr lIns="0" tIns="0" rIns="0" bIns="0" rtlCol="0" anchor="t">
            <a:spAutoFit/>
          </a:bodyPr>
          <a:lstStyle/>
          <a:p>
            <a:pPr algn="ctr">
              <a:lnSpc>
                <a:spcPts val="7727"/>
              </a:lnSpc>
            </a:pPr>
            <a:r>
              <a:rPr lang="en-US" sz="5519">
                <a:solidFill>
                  <a:srgbClr val="414348"/>
                </a:solidFill>
                <a:latin typeface="Mansalva"/>
                <a:ea typeface="Mansalva"/>
                <a:cs typeface="Mansalva"/>
                <a:sym typeface="Mansalva"/>
              </a:rPr>
              <a:t>Miss O’Riordan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747949" y="8187499"/>
            <a:ext cx="21783898" cy="5703421"/>
          </a:xfrm>
          <a:custGeom>
            <a:avLst/>
            <a:gdLst/>
            <a:ahLst/>
            <a:cxnLst/>
            <a:rect l="l" t="t" r="r" b="b"/>
            <a:pathLst>
              <a:path w="21783898" h="5703421">
                <a:moveTo>
                  <a:pt x="0" y="0"/>
                </a:moveTo>
                <a:lnTo>
                  <a:pt x="21783898" y="0"/>
                </a:lnTo>
                <a:lnTo>
                  <a:pt x="21783898" y="5703420"/>
                </a:lnTo>
                <a:lnTo>
                  <a:pt x="0" y="5703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719067" y="-1940777"/>
            <a:ext cx="14849866" cy="10578667"/>
          </a:xfrm>
          <a:custGeom>
            <a:avLst/>
            <a:gdLst/>
            <a:ahLst/>
            <a:cxnLst/>
            <a:rect l="l" t="t" r="r" b="b"/>
            <a:pathLst>
              <a:path w="14849866" h="10578667">
                <a:moveTo>
                  <a:pt x="0" y="0"/>
                </a:moveTo>
                <a:lnTo>
                  <a:pt x="14849866" y="0"/>
                </a:lnTo>
                <a:lnTo>
                  <a:pt x="14849866" y="10578667"/>
                </a:lnTo>
                <a:lnTo>
                  <a:pt x="0" y="1057866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rot="-395901">
            <a:off x="8002730" y="909796"/>
            <a:ext cx="2282540" cy="572710"/>
          </a:xfrm>
          <a:custGeom>
            <a:avLst/>
            <a:gdLst/>
            <a:ahLst/>
            <a:cxnLst/>
            <a:rect l="l" t="t" r="r" b="b"/>
            <a:pathLst>
              <a:path w="2282540" h="572710">
                <a:moveTo>
                  <a:pt x="0" y="0"/>
                </a:moveTo>
                <a:lnTo>
                  <a:pt x="2282540" y="0"/>
                </a:lnTo>
                <a:lnTo>
                  <a:pt x="2282540" y="572710"/>
                </a:lnTo>
                <a:lnTo>
                  <a:pt x="0" y="5727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4966234" y="5101399"/>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378499" y="7158799"/>
            <a:ext cx="1615994" cy="2057400"/>
          </a:xfrm>
          <a:custGeom>
            <a:avLst/>
            <a:gdLst/>
            <a:ahLst/>
            <a:cxnLst/>
            <a:rect l="l" t="t" r="r" b="b"/>
            <a:pathLst>
              <a:path w="1615994" h="2057400">
                <a:moveTo>
                  <a:pt x="0" y="0"/>
                </a:moveTo>
                <a:lnTo>
                  <a:pt x="1615994" y="0"/>
                </a:lnTo>
                <a:lnTo>
                  <a:pt x="1615994" y="2057400"/>
                </a:lnTo>
                <a:lnTo>
                  <a:pt x="0" y="20574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755057">
            <a:off x="12024260" y="404868"/>
            <a:ext cx="6909868" cy="1495044"/>
          </a:xfrm>
          <a:custGeom>
            <a:avLst/>
            <a:gdLst/>
            <a:ahLst/>
            <a:cxnLst/>
            <a:rect l="l" t="t" r="r" b="b"/>
            <a:pathLst>
              <a:path w="6909868" h="1495044">
                <a:moveTo>
                  <a:pt x="0" y="0"/>
                </a:moveTo>
                <a:lnTo>
                  <a:pt x="6909868" y="0"/>
                </a:lnTo>
                <a:lnTo>
                  <a:pt x="6909868" y="1495044"/>
                </a:lnTo>
                <a:lnTo>
                  <a:pt x="0" y="149504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TextBox 8"/>
          <p:cNvSpPr txBox="1"/>
          <p:nvPr/>
        </p:nvSpPr>
        <p:spPr>
          <a:xfrm>
            <a:off x="2844035" y="755651"/>
            <a:ext cx="11949728" cy="1023874"/>
          </a:xfrm>
          <a:prstGeom prst="rect">
            <a:avLst/>
          </a:prstGeom>
        </p:spPr>
        <p:txBody>
          <a:bodyPr lIns="0" tIns="0" rIns="0" bIns="0" rtlCol="0" anchor="t">
            <a:spAutoFit/>
          </a:bodyPr>
          <a:lstStyle/>
          <a:p>
            <a:pPr marL="0" lvl="0" indent="0" algn="ctr">
              <a:lnSpc>
                <a:spcPts val="7603"/>
              </a:lnSpc>
            </a:pPr>
            <a:r>
              <a:rPr lang="en-US" sz="7679">
                <a:solidFill>
                  <a:srgbClr val="414348"/>
                </a:solidFill>
                <a:latin typeface="Mansalva"/>
                <a:ea typeface="Mansalva"/>
                <a:cs typeface="Mansalva"/>
                <a:sym typeface="Mansalva"/>
              </a:rPr>
              <a:t>Classroom Expectations</a:t>
            </a:r>
          </a:p>
        </p:txBody>
      </p:sp>
      <p:sp>
        <p:nvSpPr>
          <p:cNvPr id="9" name="TextBox 9"/>
          <p:cNvSpPr txBox="1"/>
          <p:nvPr/>
        </p:nvSpPr>
        <p:spPr>
          <a:xfrm>
            <a:off x="2319776" y="1805958"/>
            <a:ext cx="13324976" cy="6128409"/>
          </a:xfrm>
          <a:prstGeom prst="rect">
            <a:avLst/>
          </a:prstGeom>
        </p:spPr>
        <p:txBody>
          <a:bodyPr lIns="0" tIns="0" rIns="0" bIns="0" rtlCol="0" anchor="t">
            <a:spAutoFit/>
          </a:bodyPr>
          <a:lstStyle/>
          <a:p>
            <a:pPr algn="just">
              <a:lnSpc>
                <a:spcPts val="4759"/>
              </a:lnSpc>
            </a:pPr>
            <a:endParaRPr lang="en-US" sz="3399" dirty="0">
              <a:solidFill>
                <a:srgbClr val="414348"/>
              </a:solidFill>
              <a:latin typeface="Mommi"/>
              <a:ea typeface="Mommi"/>
              <a:cs typeface="Mommi"/>
              <a:sym typeface="Mommi"/>
            </a:endParaRPr>
          </a:p>
          <a:p>
            <a:pPr marL="457200" indent="-457200" algn="just">
              <a:lnSpc>
                <a:spcPts val="4759"/>
              </a:lnSpc>
              <a:buFont typeface="Arial" panose="020B0604020202020204" pitchFamily="34" charset="0"/>
              <a:buChar char="•"/>
            </a:pPr>
            <a:r>
              <a:rPr lang="en-US" sz="3399" dirty="0">
                <a:solidFill>
                  <a:srgbClr val="414348"/>
                </a:solidFill>
                <a:latin typeface="Mommi"/>
                <a:ea typeface="Mommi"/>
                <a:cs typeface="Mommi"/>
                <a:sym typeface="Mommi"/>
              </a:rPr>
              <a:t>       Respect each other</a:t>
            </a:r>
          </a:p>
          <a:p>
            <a:pPr algn="just">
              <a:lnSpc>
                <a:spcPts val="4759"/>
              </a:lnSpc>
            </a:pPr>
            <a:endParaRPr lang="en-US" sz="3399" dirty="0">
              <a:solidFill>
                <a:srgbClr val="414348"/>
              </a:solidFill>
              <a:latin typeface="Mommi"/>
              <a:ea typeface="Mommi"/>
              <a:cs typeface="Mommi"/>
              <a:sym typeface="Mommi"/>
            </a:endParaRPr>
          </a:p>
          <a:p>
            <a:pPr marL="734053" lvl="1" indent="-367026" algn="just">
              <a:lnSpc>
                <a:spcPts val="4759"/>
              </a:lnSpc>
              <a:buFont typeface="Arial"/>
              <a:buChar char="•"/>
            </a:pPr>
            <a:r>
              <a:rPr lang="en-US" sz="3399" dirty="0">
                <a:solidFill>
                  <a:srgbClr val="414348"/>
                </a:solidFill>
                <a:latin typeface="Mommi"/>
                <a:ea typeface="Mommi"/>
                <a:cs typeface="Mommi"/>
                <a:sym typeface="Mommi"/>
              </a:rPr>
              <a:t>We will </a:t>
            </a:r>
            <a:r>
              <a:rPr lang="en-US" sz="3399" dirty="0" err="1">
                <a:solidFill>
                  <a:srgbClr val="414348"/>
                </a:solidFill>
                <a:latin typeface="Mommi"/>
                <a:ea typeface="Mommi"/>
                <a:cs typeface="Mommi"/>
                <a:sym typeface="Mommi"/>
              </a:rPr>
              <a:t>apologise</a:t>
            </a:r>
            <a:r>
              <a:rPr lang="en-US" sz="3399" dirty="0">
                <a:solidFill>
                  <a:srgbClr val="414348"/>
                </a:solidFill>
                <a:latin typeface="Mommi"/>
                <a:ea typeface="Mommi"/>
                <a:cs typeface="Mommi"/>
                <a:sym typeface="Mommi"/>
              </a:rPr>
              <a:t> if we have gotten something wrong</a:t>
            </a:r>
          </a:p>
          <a:p>
            <a:pPr algn="just">
              <a:lnSpc>
                <a:spcPts val="4759"/>
              </a:lnSpc>
            </a:pPr>
            <a:endParaRPr lang="en-US" sz="3399" dirty="0">
              <a:solidFill>
                <a:srgbClr val="414348"/>
              </a:solidFill>
              <a:latin typeface="Mommi"/>
              <a:ea typeface="Mommi"/>
              <a:cs typeface="Mommi"/>
              <a:sym typeface="Mommi"/>
            </a:endParaRPr>
          </a:p>
          <a:p>
            <a:pPr marL="734053" lvl="1" indent="-367026" algn="just">
              <a:lnSpc>
                <a:spcPts val="4759"/>
              </a:lnSpc>
              <a:buFont typeface="Arial"/>
              <a:buChar char="•"/>
            </a:pPr>
            <a:r>
              <a:rPr lang="en-US" sz="3399" dirty="0">
                <a:solidFill>
                  <a:srgbClr val="414348"/>
                </a:solidFill>
                <a:latin typeface="Mommi"/>
                <a:ea typeface="Mommi"/>
                <a:cs typeface="Mommi"/>
                <a:sym typeface="Mommi"/>
              </a:rPr>
              <a:t>We expect you to use your voice and be mature about conflict with friends</a:t>
            </a:r>
          </a:p>
          <a:p>
            <a:pPr algn="just">
              <a:lnSpc>
                <a:spcPts val="4759"/>
              </a:lnSpc>
            </a:pPr>
            <a:endParaRPr lang="en-US" sz="3399" dirty="0">
              <a:solidFill>
                <a:srgbClr val="414348"/>
              </a:solidFill>
              <a:latin typeface="Mommi"/>
              <a:ea typeface="Mommi"/>
              <a:cs typeface="Mommi"/>
              <a:sym typeface="Mommi"/>
            </a:endParaRPr>
          </a:p>
          <a:p>
            <a:pPr marL="734053" lvl="1" indent="-367026" algn="just">
              <a:lnSpc>
                <a:spcPts val="4759"/>
              </a:lnSpc>
              <a:buFont typeface="Arial"/>
              <a:buChar char="•"/>
            </a:pPr>
            <a:r>
              <a:rPr lang="en-US" sz="3399" dirty="0">
                <a:solidFill>
                  <a:srgbClr val="414348"/>
                </a:solidFill>
                <a:latin typeface="Mommi"/>
                <a:ea typeface="Mommi"/>
                <a:cs typeface="Mommi"/>
                <a:sym typeface="Mommi"/>
              </a:rPr>
              <a:t>Don’t bring what happens on your phone, into the classroom (unless it is very serious!)</a:t>
            </a:r>
          </a:p>
        </p:txBody>
      </p:sp>
      <p:sp>
        <p:nvSpPr>
          <p:cNvPr id="10" name="Freeform 10"/>
          <p:cNvSpPr/>
          <p:nvPr/>
        </p:nvSpPr>
        <p:spPr>
          <a:xfrm rot="-563860">
            <a:off x="-1135158" y="33029"/>
            <a:ext cx="6909868" cy="1495044"/>
          </a:xfrm>
          <a:custGeom>
            <a:avLst/>
            <a:gdLst/>
            <a:ahLst/>
            <a:cxnLst/>
            <a:rect l="l" t="t" r="r" b="b"/>
            <a:pathLst>
              <a:path w="6909868" h="1495044">
                <a:moveTo>
                  <a:pt x="0" y="0"/>
                </a:moveTo>
                <a:lnTo>
                  <a:pt x="6909868" y="0"/>
                </a:lnTo>
                <a:lnTo>
                  <a:pt x="6909868" y="1495044"/>
                </a:lnTo>
                <a:lnTo>
                  <a:pt x="0" y="149504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747949" y="7435290"/>
            <a:ext cx="21783898" cy="5703421"/>
          </a:xfrm>
          <a:custGeom>
            <a:avLst/>
            <a:gdLst/>
            <a:ahLst/>
            <a:cxnLst/>
            <a:rect l="l" t="t" r="r" b="b"/>
            <a:pathLst>
              <a:path w="21783898" h="5703421">
                <a:moveTo>
                  <a:pt x="0" y="0"/>
                </a:moveTo>
                <a:lnTo>
                  <a:pt x="21783898" y="0"/>
                </a:lnTo>
                <a:lnTo>
                  <a:pt x="21783898" y="5703420"/>
                </a:lnTo>
                <a:lnTo>
                  <a:pt x="0" y="57034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093513" y="126615"/>
            <a:ext cx="9469590" cy="7592890"/>
          </a:xfrm>
          <a:custGeom>
            <a:avLst/>
            <a:gdLst/>
            <a:ahLst/>
            <a:cxnLst/>
            <a:rect l="l" t="t" r="r" b="b"/>
            <a:pathLst>
              <a:path w="9469590" h="7592890">
                <a:moveTo>
                  <a:pt x="0" y="0"/>
                </a:moveTo>
                <a:lnTo>
                  <a:pt x="9469590" y="0"/>
                </a:lnTo>
                <a:lnTo>
                  <a:pt x="9469590" y="7592890"/>
                </a:lnTo>
                <a:lnTo>
                  <a:pt x="0" y="75928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675426" y="1028700"/>
            <a:ext cx="2583874" cy="2894360"/>
          </a:xfrm>
          <a:custGeom>
            <a:avLst/>
            <a:gdLst/>
            <a:ahLst/>
            <a:cxnLst/>
            <a:rect l="l" t="t" r="r" b="b"/>
            <a:pathLst>
              <a:path w="2583874" h="2894360">
                <a:moveTo>
                  <a:pt x="0" y="0"/>
                </a:moveTo>
                <a:lnTo>
                  <a:pt x="2583874" y="0"/>
                </a:lnTo>
                <a:lnTo>
                  <a:pt x="2583874" y="2894360"/>
                </a:lnTo>
                <a:lnTo>
                  <a:pt x="0" y="28943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48435" y="5143500"/>
            <a:ext cx="1566420" cy="3432395"/>
          </a:xfrm>
          <a:custGeom>
            <a:avLst/>
            <a:gdLst/>
            <a:ahLst/>
            <a:cxnLst/>
            <a:rect l="l" t="t" r="r" b="b"/>
            <a:pathLst>
              <a:path w="1566420" h="3432395">
                <a:moveTo>
                  <a:pt x="0" y="0"/>
                </a:moveTo>
                <a:lnTo>
                  <a:pt x="1566420" y="0"/>
                </a:lnTo>
                <a:lnTo>
                  <a:pt x="1566420" y="3432395"/>
                </a:lnTo>
                <a:lnTo>
                  <a:pt x="0" y="34323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12433050" y="3923060"/>
            <a:ext cx="6327607" cy="8406241"/>
          </a:xfrm>
          <a:custGeom>
            <a:avLst/>
            <a:gdLst/>
            <a:ahLst/>
            <a:cxnLst/>
            <a:rect l="l" t="t" r="r" b="b"/>
            <a:pathLst>
              <a:path w="6327607" h="8406241">
                <a:moveTo>
                  <a:pt x="0" y="0"/>
                </a:moveTo>
                <a:lnTo>
                  <a:pt x="6327608" y="0"/>
                </a:lnTo>
                <a:lnTo>
                  <a:pt x="6327608" y="8406242"/>
                </a:lnTo>
                <a:lnTo>
                  <a:pt x="0" y="84062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2898335">
            <a:off x="-2036506" y="-492591"/>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TextBox 8"/>
          <p:cNvSpPr txBox="1"/>
          <p:nvPr/>
        </p:nvSpPr>
        <p:spPr>
          <a:xfrm>
            <a:off x="3223566" y="895350"/>
            <a:ext cx="9209484" cy="6772149"/>
          </a:xfrm>
          <a:prstGeom prst="rect">
            <a:avLst/>
          </a:prstGeom>
        </p:spPr>
        <p:txBody>
          <a:bodyPr lIns="0" tIns="0" rIns="0" bIns="0" rtlCol="0" anchor="t">
            <a:spAutoFit/>
          </a:bodyPr>
          <a:lstStyle/>
          <a:p>
            <a:pPr algn="ctr">
              <a:lnSpc>
                <a:spcPts val="8931"/>
              </a:lnSpc>
            </a:pPr>
            <a:r>
              <a:rPr lang="en-US" sz="6379">
                <a:solidFill>
                  <a:srgbClr val="000000"/>
                </a:solidFill>
                <a:latin typeface="Mansalva"/>
                <a:ea typeface="Mansalva"/>
                <a:cs typeface="Mansalva"/>
                <a:sym typeface="Mansalva"/>
              </a:rPr>
              <a:t>-Be kind and respectful</a:t>
            </a:r>
          </a:p>
          <a:p>
            <a:pPr algn="ctr">
              <a:lnSpc>
                <a:spcPts val="8931"/>
              </a:lnSpc>
            </a:pPr>
            <a:r>
              <a:rPr lang="en-US" sz="6379">
                <a:solidFill>
                  <a:srgbClr val="000000"/>
                </a:solidFill>
                <a:latin typeface="Mansalva"/>
                <a:ea typeface="Mansalva"/>
                <a:cs typeface="Mansalva"/>
                <a:sym typeface="Mansalva"/>
              </a:rPr>
              <a:t>-Use your words to explain </a:t>
            </a:r>
          </a:p>
          <a:p>
            <a:pPr algn="ctr">
              <a:lnSpc>
                <a:spcPts val="8931"/>
              </a:lnSpc>
            </a:pPr>
            <a:r>
              <a:rPr lang="en-US" sz="6379">
                <a:solidFill>
                  <a:srgbClr val="000000"/>
                </a:solidFill>
                <a:latin typeface="Mansalva"/>
                <a:ea typeface="Mansalva"/>
                <a:cs typeface="Mansalva"/>
                <a:sym typeface="Mansalva"/>
              </a:rPr>
              <a:t>your feelings</a:t>
            </a:r>
          </a:p>
          <a:p>
            <a:pPr algn="ctr">
              <a:lnSpc>
                <a:spcPts val="8931"/>
              </a:lnSpc>
            </a:pPr>
            <a:r>
              <a:rPr lang="en-US" sz="6379">
                <a:solidFill>
                  <a:srgbClr val="000000"/>
                </a:solidFill>
                <a:latin typeface="Mansalva"/>
                <a:ea typeface="Mansalva"/>
                <a:cs typeface="Mansalva"/>
                <a:sym typeface="Mansalva"/>
              </a:rPr>
              <a:t>-Work hard</a:t>
            </a:r>
          </a:p>
          <a:p>
            <a:pPr algn="ctr">
              <a:lnSpc>
                <a:spcPts val="8931"/>
              </a:lnSpc>
            </a:pPr>
            <a:r>
              <a:rPr lang="en-US" sz="6379">
                <a:solidFill>
                  <a:srgbClr val="000000"/>
                </a:solidFill>
                <a:latin typeface="Mansalva"/>
                <a:ea typeface="Mansalva"/>
                <a:cs typeface="Mansalva"/>
                <a:sym typeface="Mansalva"/>
              </a:rPr>
              <a:t>-Ask for help if you need it</a:t>
            </a:r>
          </a:p>
          <a:p>
            <a:pPr algn="ctr">
              <a:lnSpc>
                <a:spcPts val="8931"/>
              </a:lnSpc>
              <a:spcBef>
                <a:spcPct val="0"/>
              </a:spcBef>
            </a:pPr>
            <a:r>
              <a:rPr lang="en-US" sz="6379">
                <a:solidFill>
                  <a:srgbClr val="000000"/>
                </a:solidFill>
                <a:latin typeface="Mansalva"/>
                <a:ea typeface="Mansalva"/>
                <a:cs typeface="Mansalva"/>
                <a:sym typeface="Mansalva"/>
              </a:rPr>
              <a:t>-Every day is a fresh start </a:t>
            </a:r>
          </a:p>
        </p:txBody>
      </p:sp>
      <p:sp>
        <p:nvSpPr>
          <p:cNvPr id="9" name="TextBox 9"/>
          <p:cNvSpPr txBox="1"/>
          <p:nvPr/>
        </p:nvSpPr>
        <p:spPr>
          <a:xfrm>
            <a:off x="-1044966" y="8333232"/>
            <a:ext cx="12819883" cy="1953768"/>
          </a:xfrm>
          <a:prstGeom prst="rect">
            <a:avLst/>
          </a:prstGeom>
        </p:spPr>
        <p:txBody>
          <a:bodyPr lIns="0" tIns="0" rIns="0" bIns="0" rtlCol="0" anchor="t">
            <a:spAutoFit/>
          </a:bodyPr>
          <a:lstStyle/>
          <a:p>
            <a:pPr algn="ctr">
              <a:lnSpc>
                <a:spcPts val="7812"/>
              </a:lnSpc>
            </a:pPr>
            <a:r>
              <a:rPr lang="en-US" sz="5580">
                <a:solidFill>
                  <a:srgbClr val="000000"/>
                </a:solidFill>
                <a:latin typeface="Mansalva"/>
                <a:ea typeface="Mansalva"/>
                <a:cs typeface="Mansalva"/>
                <a:sym typeface="Mansalva"/>
              </a:rPr>
              <a:t>You will always find help in the</a:t>
            </a:r>
          </a:p>
          <a:p>
            <a:pPr algn="ctr">
              <a:lnSpc>
                <a:spcPts val="7812"/>
              </a:lnSpc>
              <a:spcBef>
                <a:spcPct val="0"/>
              </a:spcBef>
            </a:pPr>
            <a:r>
              <a:rPr lang="en-US" sz="5580">
                <a:solidFill>
                  <a:srgbClr val="000000"/>
                </a:solidFill>
                <a:latin typeface="Mansalva"/>
                <a:ea typeface="Mansalva"/>
                <a:cs typeface="Mansalva"/>
                <a:sym typeface="Mansalva"/>
              </a:rPr>
              <a:t> classroom, if you work hard</a:t>
            </a:r>
          </a:p>
        </p:txBody>
      </p:sp>
      <p:sp>
        <p:nvSpPr>
          <p:cNvPr id="10" name="TextBox 10"/>
          <p:cNvSpPr txBox="1"/>
          <p:nvPr/>
        </p:nvSpPr>
        <p:spPr>
          <a:xfrm>
            <a:off x="5353019" y="-6735"/>
            <a:ext cx="5578673" cy="1104774"/>
          </a:xfrm>
          <a:prstGeom prst="rect">
            <a:avLst/>
          </a:prstGeom>
        </p:spPr>
        <p:txBody>
          <a:bodyPr lIns="0" tIns="0" rIns="0" bIns="0" rtlCol="0" anchor="t">
            <a:spAutoFit/>
          </a:bodyPr>
          <a:lstStyle/>
          <a:p>
            <a:pPr algn="ctr">
              <a:lnSpc>
                <a:spcPts val="8931"/>
              </a:lnSpc>
              <a:spcBef>
                <a:spcPct val="0"/>
              </a:spcBef>
            </a:pPr>
            <a:r>
              <a:rPr lang="en-US" sz="6379" u="sng">
                <a:solidFill>
                  <a:srgbClr val="000000"/>
                </a:solidFill>
                <a:latin typeface="Mansalva"/>
                <a:ea typeface="Mansalva"/>
                <a:cs typeface="Mansalva"/>
                <a:sym typeface="Mansalva"/>
              </a:rPr>
              <a:t>CLassroom Rules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014869" y="1028700"/>
            <a:ext cx="2258262" cy="2270647"/>
          </a:xfrm>
          <a:custGeom>
            <a:avLst/>
            <a:gdLst/>
            <a:ahLst/>
            <a:cxnLst/>
            <a:rect l="l" t="t" r="r" b="b"/>
            <a:pathLst>
              <a:path w="2258262" h="2270647">
                <a:moveTo>
                  <a:pt x="0" y="0"/>
                </a:moveTo>
                <a:lnTo>
                  <a:pt x="2258262" y="0"/>
                </a:lnTo>
                <a:lnTo>
                  <a:pt x="2258262" y="2270647"/>
                </a:lnTo>
                <a:lnTo>
                  <a:pt x="0" y="22706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5954547" y="-99569"/>
            <a:ext cx="6105376" cy="1128269"/>
          </a:xfrm>
          <a:prstGeom prst="rect">
            <a:avLst/>
          </a:prstGeom>
        </p:spPr>
        <p:txBody>
          <a:bodyPr lIns="0" tIns="0" rIns="0" bIns="0" rtlCol="0" anchor="t">
            <a:spAutoFit/>
          </a:bodyPr>
          <a:lstStyle/>
          <a:p>
            <a:pPr algn="ctr">
              <a:lnSpc>
                <a:spcPts val="9211"/>
              </a:lnSpc>
              <a:spcBef>
                <a:spcPct val="0"/>
              </a:spcBef>
            </a:pPr>
            <a:r>
              <a:rPr lang="en-US" sz="6579" u="sng">
                <a:solidFill>
                  <a:srgbClr val="000000"/>
                </a:solidFill>
                <a:latin typeface="Mansalva"/>
                <a:ea typeface="Mansalva"/>
                <a:cs typeface="Mansalva"/>
                <a:sym typeface="Mansalva"/>
              </a:rPr>
              <a:t>Weekly Timetable</a:t>
            </a:r>
          </a:p>
        </p:txBody>
      </p:sp>
      <p:sp>
        <p:nvSpPr>
          <p:cNvPr id="7" name="TextBox 7"/>
          <p:cNvSpPr txBox="1"/>
          <p:nvPr/>
        </p:nvSpPr>
        <p:spPr>
          <a:xfrm>
            <a:off x="393212" y="3165997"/>
            <a:ext cx="17228046" cy="5638674"/>
          </a:xfrm>
          <a:prstGeom prst="rect">
            <a:avLst/>
          </a:prstGeom>
        </p:spPr>
        <p:txBody>
          <a:bodyPr lIns="0" tIns="0" rIns="0" bIns="0" rtlCol="0" anchor="t">
            <a:spAutoFit/>
          </a:bodyPr>
          <a:lstStyle/>
          <a:p>
            <a:pPr algn="ctr">
              <a:lnSpc>
                <a:spcPts val="8931"/>
              </a:lnSpc>
            </a:pPr>
            <a:r>
              <a:rPr lang="en-US" sz="6379">
                <a:solidFill>
                  <a:srgbClr val="000000"/>
                </a:solidFill>
                <a:latin typeface="Mansalva"/>
                <a:ea typeface="Mansalva"/>
                <a:cs typeface="Mansalva"/>
                <a:sym typeface="Mansalva"/>
              </a:rPr>
              <a:t>PE: Tues with me and Wednesdays with Coach Tom </a:t>
            </a:r>
          </a:p>
          <a:p>
            <a:pPr algn="ctr">
              <a:lnSpc>
                <a:spcPts val="8931"/>
              </a:lnSpc>
            </a:pPr>
            <a:r>
              <a:rPr lang="en-US" sz="6379">
                <a:solidFill>
                  <a:srgbClr val="000000"/>
                </a:solidFill>
                <a:latin typeface="Mansalva"/>
                <a:ea typeface="Mansalva"/>
                <a:cs typeface="Mansalva"/>
                <a:sym typeface="Mansalva"/>
              </a:rPr>
              <a:t>Music: Tuesday 2.30pm</a:t>
            </a:r>
          </a:p>
          <a:p>
            <a:pPr algn="ctr">
              <a:lnSpc>
                <a:spcPts val="8931"/>
              </a:lnSpc>
            </a:pPr>
            <a:r>
              <a:rPr lang="en-US" sz="6379">
                <a:solidFill>
                  <a:srgbClr val="000000"/>
                </a:solidFill>
                <a:latin typeface="Mansalva"/>
                <a:ea typeface="Mansalva"/>
                <a:cs typeface="Mansalva"/>
                <a:sym typeface="Mansalva"/>
              </a:rPr>
              <a:t>Hymn practice: Friday 1pm</a:t>
            </a:r>
          </a:p>
          <a:p>
            <a:pPr algn="ctr">
              <a:lnSpc>
                <a:spcPts val="8931"/>
              </a:lnSpc>
            </a:pPr>
            <a:r>
              <a:rPr lang="en-US" sz="6379">
                <a:solidFill>
                  <a:srgbClr val="000000"/>
                </a:solidFill>
                <a:latin typeface="Mansalva"/>
                <a:ea typeface="Mansalva"/>
                <a:cs typeface="Mansalva"/>
                <a:sym typeface="Mansalva"/>
              </a:rPr>
              <a:t>Residential: December</a:t>
            </a:r>
          </a:p>
          <a:p>
            <a:pPr algn="ctr">
              <a:lnSpc>
                <a:spcPts val="8931"/>
              </a:lnSpc>
              <a:spcBef>
                <a:spcPct val="0"/>
              </a:spcBef>
            </a:pPr>
            <a:r>
              <a:rPr lang="en-US" sz="6379">
                <a:solidFill>
                  <a:srgbClr val="000000"/>
                </a:solidFill>
                <a:latin typeface="Mansalva"/>
                <a:ea typeface="Mansalva"/>
                <a:cs typeface="Mansalva"/>
                <a:sym typeface="Mansalva"/>
              </a:rPr>
              <a:t>SATS: May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014869" y="1028700"/>
            <a:ext cx="2258262" cy="2270647"/>
          </a:xfrm>
          <a:custGeom>
            <a:avLst/>
            <a:gdLst/>
            <a:ahLst/>
            <a:cxnLst/>
            <a:rect l="l" t="t" r="r" b="b"/>
            <a:pathLst>
              <a:path w="2258262" h="2270647">
                <a:moveTo>
                  <a:pt x="0" y="0"/>
                </a:moveTo>
                <a:lnTo>
                  <a:pt x="2258262" y="0"/>
                </a:lnTo>
                <a:lnTo>
                  <a:pt x="2258262" y="2270647"/>
                </a:lnTo>
                <a:lnTo>
                  <a:pt x="0" y="22706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303917" y="1169969"/>
            <a:ext cx="17368802" cy="8836378"/>
          </a:xfrm>
          <a:custGeom>
            <a:avLst/>
            <a:gdLst/>
            <a:ahLst/>
            <a:cxnLst/>
            <a:rect l="l" t="t" r="r" b="b"/>
            <a:pathLst>
              <a:path w="17368802" h="8836378">
                <a:moveTo>
                  <a:pt x="0" y="0"/>
                </a:moveTo>
                <a:lnTo>
                  <a:pt x="17368802" y="0"/>
                </a:lnTo>
                <a:lnTo>
                  <a:pt x="17368802" y="8836378"/>
                </a:lnTo>
                <a:lnTo>
                  <a:pt x="0" y="8836378"/>
                </a:lnTo>
                <a:lnTo>
                  <a:pt x="0" y="0"/>
                </a:lnTo>
                <a:close/>
              </a:path>
            </a:pathLst>
          </a:custGeom>
          <a:blipFill>
            <a:blip r:embed="rId8"/>
            <a:stretch>
              <a:fillRect/>
            </a:stretch>
          </a:blipFill>
        </p:spPr>
      </p:sp>
      <p:sp>
        <p:nvSpPr>
          <p:cNvPr id="7" name="TextBox 7"/>
          <p:cNvSpPr txBox="1"/>
          <p:nvPr/>
        </p:nvSpPr>
        <p:spPr>
          <a:xfrm>
            <a:off x="5954547" y="-99569"/>
            <a:ext cx="6105376" cy="1128269"/>
          </a:xfrm>
          <a:prstGeom prst="rect">
            <a:avLst/>
          </a:prstGeom>
        </p:spPr>
        <p:txBody>
          <a:bodyPr lIns="0" tIns="0" rIns="0" bIns="0" rtlCol="0" anchor="t">
            <a:spAutoFit/>
          </a:bodyPr>
          <a:lstStyle/>
          <a:p>
            <a:pPr algn="ctr">
              <a:lnSpc>
                <a:spcPts val="9211"/>
              </a:lnSpc>
              <a:spcBef>
                <a:spcPct val="0"/>
              </a:spcBef>
            </a:pPr>
            <a:r>
              <a:rPr lang="en-US" sz="6579" u="sng">
                <a:solidFill>
                  <a:srgbClr val="000000"/>
                </a:solidFill>
                <a:latin typeface="Mansalva"/>
                <a:ea typeface="Mansalva"/>
                <a:cs typeface="Mansalva"/>
                <a:sym typeface="Mansalva"/>
              </a:rPr>
              <a:t>Weekly Timetable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73540" y="7106766"/>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5761659" y="6917516"/>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3914336" y="573607"/>
            <a:ext cx="10185797" cy="2238249"/>
          </a:xfrm>
          <a:prstGeom prst="rect">
            <a:avLst/>
          </a:prstGeom>
        </p:spPr>
        <p:txBody>
          <a:bodyPr lIns="0" tIns="0" rIns="0" bIns="0" rtlCol="0" anchor="t">
            <a:spAutoFit/>
          </a:bodyPr>
          <a:lstStyle/>
          <a:p>
            <a:pPr algn="ctr">
              <a:lnSpc>
                <a:spcPts val="8931"/>
              </a:lnSpc>
            </a:pPr>
            <a:r>
              <a:rPr lang="en-US" sz="6379" u="sng">
                <a:solidFill>
                  <a:srgbClr val="000000"/>
                </a:solidFill>
                <a:latin typeface="Mansalva"/>
                <a:ea typeface="Mansalva"/>
                <a:cs typeface="Mansalva"/>
                <a:sym typeface="Mansalva"/>
              </a:rPr>
              <a:t>Reading Records + Homework</a:t>
            </a:r>
          </a:p>
          <a:p>
            <a:pPr algn="ctr">
              <a:lnSpc>
                <a:spcPts val="8931"/>
              </a:lnSpc>
              <a:spcBef>
                <a:spcPct val="0"/>
              </a:spcBef>
            </a:pPr>
            <a:endParaRPr lang="en-US" sz="6379" u="sng">
              <a:solidFill>
                <a:srgbClr val="000000"/>
              </a:solidFill>
              <a:latin typeface="Mansalva"/>
              <a:ea typeface="Mansalva"/>
              <a:cs typeface="Mansalva"/>
              <a:sym typeface="Mansalva"/>
            </a:endParaRPr>
          </a:p>
        </p:txBody>
      </p:sp>
      <p:sp>
        <p:nvSpPr>
          <p:cNvPr id="8" name="TextBox 8"/>
          <p:cNvSpPr txBox="1"/>
          <p:nvPr/>
        </p:nvSpPr>
        <p:spPr>
          <a:xfrm>
            <a:off x="1226259" y="2168262"/>
            <a:ext cx="16198622" cy="7181087"/>
          </a:xfrm>
          <a:prstGeom prst="rect">
            <a:avLst/>
          </a:prstGeom>
        </p:spPr>
        <p:txBody>
          <a:bodyPr lIns="0" tIns="0" rIns="0" bIns="0" rtlCol="0" anchor="t">
            <a:spAutoFit/>
          </a:bodyPr>
          <a:lstStyle/>
          <a:p>
            <a:pPr algn="ctr">
              <a:lnSpc>
                <a:spcPts val="7392"/>
              </a:lnSpc>
            </a:pPr>
            <a:r>
              <a:rPr lang="en-US" sz="5280">
                <a:solidFill>
                  <a:srgbClr val="000000"/>
                </a:solidFill>
                <a:latin typeface="Mansalva"/>
                <a:ea typeface="Mansalva"/>
                <a:cs typeface="Mansalva"/>
                <a:sym typeface="Mansalva"/>
              </a:rPr>
              <a:t>Reading records signed by you 4 times a week and an adult at least once a week.  </a:t>
            </a:r>
          </a:p>
          <a:p>
            <a:pPr algn="ctr">
              <a:lnSpc>
                <a:spcPts val="6552"/>
              </a:lnSpc>
            </a:pPr>
            <a:r>
              <a:rPr lang="en-US" sz="4680">
                <a:solidFill>
                  <a:srgbClr val="000000"/>
                </a:solidFill>
                <a:latin typeface="Mansalva"/>
                <a:ea typeface="Mansalva"/>
                <a:cs typeface="Mansalva"/>
                <a:sym typeface="Mansalva"/>
              </a:rPr>
              <a:t>Homework given out on a Thursday and handed in on Monday. It must be completed to a high standard. Late homework might not be marked. If it’s not done, it’s a you problem, not a me problem!</a:t>
            </a:r>
          </a:p>
          <a:p>
            <a:pPr algn="ctr">
              <a:lnSpc>
                <a:spcPts val="6552"/>
              </a:lnSpc>
            </a:pPr>
            <a:endParaRPr lang="en-US" sz="4680">
              <a:solidFill>
                <a:srgbClr val="000000"/>
              </a:solidFill>
              <a:latin typeface="Mansalva"/>
              <a:ea typeface="Mansalva"/>
              <a:cs typeface="Mansalva"/>
              <a:sym typeface="Mansalva"/>
            </a:endParaRPr>
          </a:p>
          <a:p>
            <a:pPr algn="ctr">
              <a:lnSpc>
                <a:spcPts val="5292"/>
              </a:lnSpc>
              <a:spcBef>
                <a:spcPct val="0"/>
              </a:spcBef>
            </a:pPr>
            <a:r>
              <a:rPr lang="en-US" sz="3780">
                <a:solidFill>
                  <a:srgbClr val="000000"/>
                </a:solidFill>
                <a:latin typeface="Mansalva"/>
                <a:ea typeface="Mansalva"/>
                <a:cs typeface="Mansalva"/>
                <a:sym typeface="Mansalva"/>
              </a:rPr>
              <a:t>Battersea Park Library is a fantastic free resource, I highly reccomend. There is a quiet space for homework, workshops and of course, fantastic books! The library staff are incredibly helpful, please do make use of this resource.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22784" y="6239999"/>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689605" y="5938135"/>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6342171" y="260642"/>
            <a:ext cx="5096619" cy="1104774"/>
          </a:xfrm>
          <a:prstGeom prst="rect">
            <a:avLst/>
          </a:prstGeom>
        </p:spPr>
        <p:txBody>
          <a:bodyPr lIns="0" tIns="0" rIns="0" bIns="0" rtlCol="0" anchor="t">
            <a:spAutoFit/>
          </a:bodyPr>
          <a:lstStyle/>
          <a:p>
            <a:pPr algn="ctr">
              <a:lnSpc>
                <a:spcPts val="8931"/>
              </a:lnSpc>
              <a:spcBef>
                <a:spcPct val="0"/>
              </a:spcBef>
            </a:pPr>
            <a:r>
              <a:rPr lang="en-US" sz="6379" u="sng">
                <a:solidFill>
                  <a:srgbClr val="000000"/>
                </a:solidFill>
                <a:latin typeface="Mansalva"/>
                <a:ea typeface="Mansalva"/>
                <a:cs typeface="Mansalva"/>
                <a:sym typeface="Mansalva"/>
              </a:rPr>
              <a:t>School Uniform</a:t>
            </a:r>
          </a:p>
        </p:txBody>
      </p:sp>
      <p:sp>
        <p:nvSpPr>
          <p:cNvPr id="8" name="TextBox 8"/>
          <p:cNvSpPr txBox="1"/>
          <p:nvPr/>
        </p:nvSpPr>
        <p:spPr>
          <a:xfrm>
            <a:off x="3345664" y="5707113"/>
            <a:ext cx="11323141" cy="606932"/>
          </a:xfrm>
          <a:prstGeom prst="rect">
            <a:avLst/>
          </a:prstGeom>
        </p:spPr>
        <p:txBody>
          <a:bodyPr lIns="0" tIns="0" rIns="0" bIns="0" rtlCol="0" anchor="t">
            <a:spAutoFit/>
          </a:bodyPr>
          <a:lstStyle/>
          <a:p>
            <a:pPr algn="ctr">
              <a:lnSpc>
                <a:spcPts val="4872"/>
              </a:lnSpc>
              <a:spcBef>
                <a:spcPct val="0"/>
              </a:spcBef>
            </a:pPr>
            <a:r>
              <a:rPr lang="en-US" sz="3480">
                <a:solidFill>
                  <a:srgbClr val="000000"/>
                </a:solidFill>
                <a:latin typeface="Mansalva"/>
                <a:ea typeface="Mansalva"/>
                <a:cs typeface="Mansalva"/>
                <a:sym typeface="Mansalva"/>
              </a:rPr>
              <a:t>https://www.stmarysschoolbattersea.co.uk/school%20uniform/</a:t>
            </a:r>
          </a:p>
        </p:txBody>
      </p:sp>
      <p:sp>
        <p:nvSpPr>
          <p:cNvPr id="9" name="TextBox 9"/>
          <p:cNvSpPr txBox="1"/>
          <p:nvPr/>
        </p:nvSpPr>
        <p:spPr>
          <a:xfrm>
            <a:off x="0" y="2392540"/>
            <a:ext cx="16175105" cy="2238249"/>
          </a:xfrm>
          <a:prstGeom prst="rect">
            <a:avLst/>
          </a:prstGeom>
        </p:spPr>
        <p:txBody>
          <a:bodyPr lIns="0" tIns="0" rIns="0" bIns="0" rtlCol="0" anchor="t">
            <a:spAutoFit/>
          </a:bodyPr>
          <a:lstStyle/>
          <a:p>
            <a:pPr algn="ctr">
              <a:lnSpc>
                <a:spcPts val="8931"/>
              </a:lnSpc>
              <a:spcBef>
                <a:spcPct val="0"/>
              </a:spcBef>
            </a:pPr>
            <a:r>
              <a:rPr lang="en-US" sz="6379">
                <a:solidFill>
                  <a:srgbClr val="000000"/>
                </a:solidFill>
                <a:latin typeface="Mansalva"/>
                <a:ea typeface="Mansalva"/>
                <a:cs typeface="Mansalva"/>
                <a:sym typeface="Mansalva"/>
              </a:rPr>
              <a:t>Black shoes, not trainers. Correct uniform on the correct day and we will have no issues!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22784" y="6239999"/>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689605" y="5938135"/>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524006" y="393992"/>
            <a:ext cx="2406500" cy="5017325"/>
          </a:xfrm>
          <a:custGeom>
            <a:avLst/>
            <a:gdLst/>
            <a:ahLst/>
            <a:cxnLst/>
            <a:rect l="l" t="t" r="r" b="b"/>
            <a:pathLst>
              <a:path w="2406500" h="5017325">
                <a:moveTo>
                  <a:pt x="0" y="0"/>
                </a:moveTo>
                <a:lnTo>
                  <a:pt x="2406499" y="0"/>
                </a:lnTo>
                <a:lnTo>
                  <a:pt x="2406499" y="5017324"/>
                </a:lnTo>
                <a:lnTo>
                  <a:pt x="0" y="5017324"/>
                </a:lnTo>
                <a:lnTo>
                  <a:pt x="0" y="0"/>
                </a:lnTo>
                <a:close/>
              </a:path>
            </a:pathLst>
          </a:custGeom>
          <a:blipFill>
            <a:blip r:embed="rId10"/>
            <a:stretch>
              <a:fillRect/>
            </a:stretch>
          </a:blipFill>
        </p:spPr>
      </p:sp>
      <p:sp>
        <p:nvSpPr>
          <p:cNvPr id="8" name="TextBox 8"/>
          <p:cNvSpPr txBox="1"/>
          <p:nvPr/>
        </p:nvSpPr>
        <p:spPr>
          <a:xfrm>
            <a:off x="6119152" y="260642"/>
            <a:ext cx="5884525" cy="1104774"/>
          </a:xfrm>
          <a:prstGeom prst="rect">
            <a:avLst/>
          </a:prstGeom>
        </p:spPr>
        <p:txBody>
          <a:bodyPr lIns="0" tIns="0" rIns="0" bIns="0" rtlCol="0" anchor="t">
            <a:spAutoFit/>
          </a:bodyPr>
          <a:lstStyle/>
          <a:p>
            <a:pPr algn="ctr">
              <a:lnSpc>
                <a:spcPts val="8931"/>
              </a:lnSpc>
              <a:spcBef>
                <a:spcPct val="0"/>
              </a:spcBef>
            </a:pPr>
            <a:r>
              <a:rPr lang="en-US" sz="6379" u="sng">
                <a:solidFill>
                  <a:srgbClr val="000000"/>
                </a:solidFill>
                <a:latin typeface="Mansalva"/>
                <a:ea typeface="Mansalva"/>
                <a:cs typeface="Mansalva"/>
                <a:sym typeface="Mansalva"/>
              </a:rPr>
              <a:t>Behaviour System</a:t>
            </a:r>
          </a:p>
        </p:txBody>
      </p:sp>
      <p:sp>
        <p:nvSpPr>
          <p:cNvPr id="9" name="TextBox 9"/>
          <p:cNvSpPr txBox="1"/>
          <p:nvPr/>
        </p:nvSpPr>
        <p:spPr>
          <a:xfrm>
            <a:off x="384637" y="1673682"/>
            <a:ext cx="7930880" cy="4437252"/>
          </a:xfrm>
          <a:prstGeom prst="rect">
            <a:avLst/>
          </a:prstGeom>
        </p:spPr>
        <p:txBody>
          <a:bodyPr lIns="0" tIns="0" rIns="0" bIns="0" rtlCol="0" anchor="t">
            <a:spAutoFit/>
          </a:bodyPr>
          <a:lstStyle/>
          <a:p>
            <a:pPr algn="ctr">
              <a:lnSpc>
                <a:spcPts val="5852"/>
              </a:lnSpc>
            </a:pPr>
            <a:r>
              <a:rPr lang="en-US" sz="4180">
                <a:solidFill>
                  <a:srgbClr val="000000"/>
                </a:solidFill>
                <a:latin typeface="Mansalva"/>
                <a:ea typeface="Mansalva"/>
                <a:cs typeface="Mansalva"/>
                <a:sym typeface="Mansalva"/>
              </a:rPr>
              <a:t>We continue to use the school wide behaviour </a:t>
            </a:r>
          </a:p>
          <a:p>
            <a:pPr algn="ctr">
              <a:lnSpc>
                <a:spcPts val="5852"/>
              </a:lnSpc>
            </a:pPr>
            <a:r>
              <a:rPr lang="en-US" sz="4180">
                <a:solidFill>
                  <a:srgbClr val="000000"/>
                </a:solidFill>
                <a:latin typeface="Mansalva"/>
                <a:ea typeface="Mansalva"/>
                <a:cs typeface="Mansalva"/>
                <a:sym typeface="Mansalva"/>
              </a:rPr>
              <a:t>system, with the storm cloud being increments of </a:t>
            </a:r>
          </a:p>
          <a:p>
            <a:pPr algn="ctr">
              <a:lnSpc>
                <a:spcPts val="5852"/>
              </a:lnSpc>
              <a:spcBef>
                <a:spcPct val="0"/>
              </a:spcBef>
            </a:pPr>
            <a:r>
              <a:rPr lang="en-US" sz="4180">
                <a:solidFill>
                  <a:srgbClr val="000000"/>
                </a:solidFill>
                <a:latin typeface="Mansalva"/>
                <a:ea typeface="Mansalva"/>
                <a:cs typeface="Mansalva"/>
                <a:sym typeface="Mansalva"/>
              </a:rPr>
              <a:t>5minutes for detention with Mrs Mitchell on Friday.</a:t>
            </a:r>
          </a:p>
        </p:txBody>
      </p:sp>
      <p:sp>
        <p:nvSpPr>
          <p:cNvPr id="10" name="TextBox 10"/>
          <p:cNvSpPr txBox="1"/>
          <p:nvPr/>
        </p:nvSpPr>
        <p:spPr>
          <a:xfrm>
            <a:off x="7715695" y="6677152"/>
            <a:ext cx="7456289" cy="2581148"/>
          </a:xfrm>
          <a:prstGeom prst="rect">
            <a:avLst/>
          </a:prstGeom>
        </p:spPr>
        <p:txBody>
          <a:bodyPr lIns="0" tIns="0" rIns="0" bIns="0" rtlCol="0" anchor="t">
            <a:spAutoFit/>
          </a:bodyPr>
          <a:lstStyle/>
          <a:p>
            <a:pPr algn="ctr">
              <a:lnSpc>
                <a:spcPts val="6832"/>
              </a:lnSpc>
            </a:pPr>
            <a:r>
              <a:rPr lang="en-US" sz="4880">
                <a:solidFill>
                  <a:srgbClr val="000000"/>
                </a:solidFill>
                <a:latin typeface="Mansalva"/>
                <a:ea typeface="Mansalva"/>
                <a:cs typeface="Mansalva"/>
                <a:sym typeface="Mansalva"/>
              </a:rPr>
              <a:t>I have a prize box for </a:t>
            </a:r>
          </a:p>
          <a:p>
            <a:pPr algn="ctr">
              <a:lnSpc>
                <a:spcPts val="6832"/>
              </a:lnSpc>
            </a:pPr>
            <a:r>
              <a:rPr lang="en-US" sz="4880">
                <a:solidFill>
                  <a:srgbClr val="000000"/>
                </a:solidFill>
                <a:latin typeface="Mansalva"/>
                <a:ea typeface="Mansalva"/>
                <a:cs typeface="Mansalva"/>
                <a:sym typeface="Mansalva"/>
              </a:rPr>
              <a:t>other times when children go </a:t>
            </a:r>
          </a:p>
          <a:p>
            <a:pPr algn="ctr">
              <a:lnSpc>
                <a:spcPts val="6832"/>
              </a:lnSpc>
              <a:spcBef>
                <a:spcPct val="0"/>
              </a:spcBef>
            </a:pPr>
            <a:r>
              <a:rPr lang="en-US" sz="4880">
                <a:solidFill>
                  <a:srgbClr val="000000"/>
                </a:solidFill>
                <a:latin typeface="Mansalva"/>
                <a:ea typeface="Mansalva"/>
                <a:cs typeface="Mansalva"/>
                <a:sym typeface="Mansalva"/>
              </a:rPr>
              <a:t>above and beyond!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57372" y="5938135"/>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5804838" y="4518278"/>
            <a:ext cx="2230466" cy="2839714"/>
          </a:xfrm>
          <a:custGeom>
            <a:avLst/>
            <a:gdLst/>
            <a:ahLst/>
            <a:cxnLst/>
            <a:rect l="l" t="t" r="r" b="b"/>
            <a:pathLst>
              <a:path w="2230466" h="2839714">
                <a:moveTo>
                  <a:pt x="0" y="0"/>
                </a:moveTo>
                <a:lnTo>
                  <a:pt x="2230467" y="0"/>
                </a:lnTo>
                <a:lnTo>
                  <a:pt x="2230467"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7858581" y="260642"/>
            <a:ext cx="2063800" cy="1104774"/>
          </a:xfrm>
          <a:prstGeom prst="rect">
            <a:avLst/>
          </a:prstGeom>
        </p:spPr>
        <p:txBody>
          <a:bodyPr lIns="0" tIns="0" rIns="0" bIns="0" rtlCol="0" anchor="t">
            <a:spAutoFit/>
          </a:bodyPr>
          <a:lstStyle/>
          <a:p>
            <a:pPr algn="ctr">
              <a:lnSpc>
                <a:spcPts val="8931"/>
              </a:lnSpc>
              <a:spcBef>
                <a:spcPct val="0"/>
              </a:spcBef>
            </a:pPr>
            <a:r>
              <a:rPr lang="en-US" sz="6379" u="sng">
                <a:solidFill>
                  <a:srgbClr val="000000"/>
                </a:solidFill>
                <a:latin typeface="Mansalva"/>
                <a:ea typeface="Mansalva"/>
                <a:cs typeface="Mansalva"/>
                <a:sym typeface="Mansalva"/>
              </a:rPr>
              <a:t>SATS</a:t>
            </a:r>
          </a:p>
        </p:txBody>
      </p:sp>
      <p:sp>
        <p:nvSpPr>
          <p:cNvPr id="8" name="TextBox 8"/>
          <p:cNvSpPr txBox="1"/>
          <p:nvPr/>
        </p:nvSpPr>
        <p:spPr>
          <a:xfrm>
            <a:off x="5591572" y="1379551"/>
            <a:ext cx="7203281" cy="1104774"/>
          </a:xfrm>
          <a:prstGeom prst="rect">
            <a:avLst/>
          </a:prstGeom>
        </p:spPr>
        <p:txBody>
          <a:bodyPr lIns="0" tIns="0" rIns="0" bIns="0" rtlCol="0" anchor="t">
            <a:spAutoFit/>
          </a:bodyPr>
          <a:lstStyle/>
          <a:p>
            <a:pPr algn="ctr">
              <a:lnSpc>
                <a:spcPts val="8931"/>
              </a:lnSpc>
              <a:spcBef>
                <a:spcPct val="0"/>
              </a:spcBef>
            </a:pPr>
            <a:r>
              <a:rPr lang="en-US" sz="6379">
                <a:solidFill>
                  <a:srgbClr val="000000"/>
                </a:solidFill>
                <a:latin typeface="Mansalva"/>
                <a:ea typeface="Mansalva"/>
                <a:cs typeface="Mansalva"/>
                <a:sym typeface="Mansalva"/>
              </a:rPr>
              <a:t>A long way away yet! </a:t>
            </a:r>
          </a:p>
        </p:txBody>
      </p:sp>
      <p:sp>
        <p:nvSpPr>
          <p:cNvPr id="9" name="TextBox 9"/>
          <p:cNvSpPr txBox="1"/>
          <p:nvPr/>
        </p:nvSpPr>
        <p:spPr>
          <a:xfrm>
            <a:off x="2922992" y="2905251"/>
            <a:ext cx="13997079" cy="2238249"/>
          </a:xfrm>
          <a:prstGeom prst="rect">
            <a:avLst/>
          </a:prstGeom>
        </p:spPr>
        <p:txBody>
          <a:bodyPr lIns="0" tIns="0" rIns="0" bIns="0" rtlCol="0" anchor="t">
            <a:spAutoFit/>
          </a:bodyPr>
          <a:lstStyle/>
          <a:p>
            <a:pPr algn="ctr">
              <a:lnSpc>
                <a:spcPts val="8931"/>
              </a:lnSpc>
            </a:pPr>
            <a:r>
              <a:rPr lang="en-US" sz="6379">
                <a:solidFill>
                  <a:srgbClr val="000000"/>
                </a:solidFill>
                <a:latin typeface="Mansalva"/>
                <a:ea typeface="Mansalva"/>
                <a:cs typeface="Mansalva"/>
                <a:sym typeface="Mansalva"/>
              </a:rPr>
              <a:t>Spelling, Grammar, Reading, </a:t>
            </a:r>
          </a:p>
          <a:p>
            <a:pPr algn="ctr">
              <a:lnSpc>
                <a:spcPts val="8931"/>
              </a:lnSpc>
              <a:spcBef>
                <a:spcPct val="0"/>
              </a:spcBef>
            </a:pPr>
            <a:r>
              <a:rPr lang="en-US" sz="6379">
                <a:solidFill>
                  <a:srgbClr val="000000"/>
                </a:solidFill>
                <a:latin typeface="Mansalva"/>
                <a:ea typeface="Mansalva"/>
                <a:cs typeface="Mansalva"/>
                <a:sym typeface="Mansalva"/>
              </a:rPr>
              <a:t>Maths 1, Maths 2, Maths 3</a:t>
            </a:r>
          </a:p>
        </p:txBody>
      </p:sp>
      <p:sp>
        <p:nvSpPr>
          <p:cNvPr id="10" name="TextBox 10"/>
          <p:cNvSpPr txBox="1"/>
          <p:nvPr/>
        </p:nvSpPr>
        <p:spPr>
          <a:xfrm>
            <a:off x="4226478" y="6696075"/>
            <a:ext cx="12171611" cy="2844673"/>
          </a:xfrm>
          <a:prstGeom prst="rect">
            <a:avLst/>
          </a:prstGeom>
        </p:spPr>
        <p:txBody>
          <a:bodyPr lIns="0" tIns="0" rIns="0" bIns="0" rtlCol="0" anchor="t">
            <a:spAutoFit/>
          </a:bodyPr>
          <a:lstStyle/>
          <a:p>
            <a:pPr algn="ctr">
              <a:lnSpc>
                <a:spcPts val="7532"/>
              </a:lnSpc>
            </a:pPr>
            <a:r>
              <a:rPr lang="en-US" sz="5380">
                <a:solidFill>
                  <a:srgbClr val="000000"/>
                </a:solidFill>
                <a:latin typeface="Mansalva"/>
                <a:ea typeface="Mansalva"/>
                <a:cs typeface="Mansalva"/>
                <a:sym typeface="Mansalva"/>
              </a:rPr>
              <a:t>I promise you will be well prepared! </a:t>
            </a:r>
          </a:p>
          <a:p>
            <a:pPr algn="ctr">
              <a:lnSpc>
                <a:spcPts val="7532"/>
              </a:lnSpc>
            </a:pPr>
            <a:r>
              <a:rPr lang="en-US" sz="5380">
                <a:solidFill>
                  <a:srgbClr val="000000"/>
                </a:solidFill>
                <a:latin typeface="Mansalva"/>
                <a:ea typeface="Mansalva"/>
                <a:cs typeface="Mansalva"/>
                <a:sym typeface="Mansalva"/>
              </a:rPr>
              <a:t>We will do many practice rounds and I will </a:t>
            </a:r>
          </a:p>
          <a:p>
            <a:pPr algn="ctr">
              <a:lnSpc>
                <a:spcPts val="7532"/>
              </a:lnSpc>
              <a:spcBef>
                <a:spcPct val="0"/>
              </a:spcBef>
            </a:pPr>
            <a:r>
              <a:rPr lang="en-US" sz="5380">
                <a:solidFill>
                  <a:srgbClr val="000000"/>
                </a:solidFill>
                <a:latin typeface="Mansalva"/>
                <a:ea typeface="Mansalva"/>
                <a:cs typeface="Mansalva"/>
                <a:sym typeface="Mansalva"/>
              </a:rPr>
              <a:t>share results are parents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22784" y="6239999"/>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689605" y="5938135"/>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6223108" y="654633"/>
            <a:ext cx="5334744" cy="1104774"/>
          </a:xfrm>
          <a:prstGeom prst="rect">
            <a:avLst/>
          </a:prstGeom>
        </p:spPr>
        <p:txBody>
          <a:bodyPr lIns="0" tIns="0" rIns="0" bIns="0" rtlCol="0" anchor="t">
            <a:spAutoFit/>
          </a:bodyPr>
          <a:lstStyle/>
          <a:p>
            <a:pPr algn="ctr">
              <a:lnSpc>
                <a:spcPts val="8931"/>
              </a:lnSpc>
              <a:spcBef>
                <a:spcPct val="0"/>
              </a:spcBef>
            </a:pPr>
            <a:r>
              <a:rPr lang="en-US" sz="6379" u="sng">
                <a:solidFill>
                  <a:srgbClr val="000000"/>
                </a:solidFill>
                <a:latin typeface="Mansalva"/>
                <a:ea typeface="Mansalva"/>
                <a:cs typeface="Mansalva"/>
                <a:sym typeface="Mansalva"/>
              </a:rPr>
              <a:t>Family Learning</a:t>
            </a:r>
          </a:p>
        </p:txBody>
      </p:sp>
      <p:sp>
        <p:nvSpPr>
          <p:cNvPr id="8" name="TextBox 8"/>
          <p:cNvSpPr txBox="1"/>
          <p:nvPr/>
        </p:nvSpPr>
        <p:spPr>
          <a:xfrm>
            <a:off x="3415499" y="2405234"/>
            <a:ext cx="11183471" cy="5638674"/>
          </a:xfrm>
          <a:prstGeom prst="rect">
            <a:avLst/>
          </a:prstGeom>
        </p:spPr>
        <p:txBody>
          <a:bodyPr lIns="0" tIns="0" rIns="0" bIns="0" rtlCol="0" anchor="t">
            <a:spAutoFit/>
          </a:bodyPr>
          <a:lstStyle/>
          <a:p>
            <a:pPr algn="ctr">
              <a:lnSpc>
                <a:spcPts val="8931"/>
              </a:lnSpc>
              <a:spcBef>
                <a:spcPct val="0"/>
              </a:spcBef>
            </a:pPr>
            <a:r>
              <a:rPr lang="en-US" sz="6379">
                <a:solidFill>
                  <a:srgbClr val="000000"/>
                </a:solidFill>
                <a:latin typeface="Mansalva"/>
                <a:ea typeface="Mansalva"/>
                <a:cs typeface="Mansalva"/>
                <a:sym typeface="Mansalva"/>
              </a:rPr>
              <a:t>There will be family learning sessions throughout the year. Maths, reading and writing usually. I will send you the dates once I have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24608" y="7114058"/>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5720546" y="7292645"/>
            <a:ext cx="2230466" cy="2839714"/>
          </a:xfrm>
          <a:custGeom>
            <a:avLst/>
            <a:gdLst/>
            <a:ahLst/>
            <a:cxnLst/>
            <a:rect l="l" t="t" r="r" b="b"/>
            <a:pathLst>
              <a:path w="2230466" h="2839714">
                <a:moveTo>
                  <a:pt x="0" y="0"/>
                </a:moveTo>
                <a:lnTo>
                  <a:pt x="2230467" y="0"/>
                </a:lnTo>
                <a:lnTo>
                  <a:pt x="2230467"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7393194" y="180314"/>
            <a:ext cx="3228082" cy="1246379"/>
          </a:xfrm>
          <a:prstGeom prst="rect">
            <a:avLst/>
          </a:prstGeom>
        </p:spPr>
        <p:txBody>
          <a:bodyPr lIns="0" tIns="0" rIns="0" bIns="0" rtlCol="0" anchor="t">
            <a:spAutoFit/>
          </a:bodyPr>
          <a:lstStyle/>
          <a:p>
            <a:pPr algn="ctr">
              <a:lnSpc>
                <a:spcPts val="10051"/>
              </a:lnSpc>
              <a:spcBef>
                <a:spcPct val="0"/>
              </a:spcBef>
            </a:pPr>
            <a:r>
              <a:rPr lang="en-US" sz="7179" u="sng">
                <a:solidFill>
                  <a:srgbClr val="000000"/>
                </a:solidFill>
                <a:latin typeface="Mansalva"/>
                <a:ea typeface="Mansalva"/>
                <a:cs typeface="Mansalva"/>
                <a:sym typeface="Mansalva"/>
              </a:rPr>
              <a:t>Spellings</a:t>
            </a:r>
          </a:p>
        </p:txBody>
      </p:sp>
      <p:sp>
        <p:nvSpPr>
          <p:cNvPr id="8" name="TextBox 8"/>
          <p:cNvSpPr txBox="1"/>
          <p:nvPr/>
        </p:nvSpPr>
        <p:spPr>
          <a:xfrm>
            <a:off x="6531032" y="1293343"/>
            <a:ext cx="4952405" cy="2238249"/>
          </a:xfrm>
          <a:prstGeom prst="rect">
            <a:avLst/>
          </a:prstGeom>
        </p:spPr>
        <p:txBody>
          <a:bodyPr lIns="0" tIns="0" rIns="0" bIns="0" rtlCol="0" anchor="t">
            <a:spAutoFit/>
          </a:bodyPr>
          <a:lstStyle/>
          <a:p>
            <a:pPr algn="ctr">
              <a:lnSpc>
                <a:spcPts val="8931"/>
              </a:lnSpc>
            </a:pPr>
            <a:r>
              <a:rPr lang="en-US" sz="6379">
                <a:solidFill>
                  <a:srgbClr val="000000"/>
                </a:solidFill>
                <a:latin typeface="Mansalva"/>
                <a:ea typeface="Mansalva"/>
                <a:cs typeface="Mansalva"/>
                <a:sym typeface="Mansalva"/>
              </a:rPr>
              <a:t>Why a change?</a:t>
            </a:r>
          </a:p>
          <a:p>
            <a:pPr algn="ctr">
              <a:lnSpc>
                <a:spcPts val="8931"/>
              </a:lnSpc>
              <a:spcBef>
                <a:spcPct val="0"/>
              </a:spcBef>
            </a:pPr>
            <a:endParaRPr lang="en-US" sz="6379">
              <a:solidFill>
                <a:srgbClr val="000000"/>
              </a:solidFill>
              <a:latin typeface="Mansalva"/>
              <a:ea typeface="Mansalva"/>
              <a:cs typeface="Mansalva"/>
              <a:sym typeface="Mansalva"/>
            </a:endParaRPr>
          </a:p>
        </p:txBody>
      </p:sp>
      <p:sp>
        <p:nvSpPr>
          <p:cNvPr id="9" name="TextBox 9"/>
          <p:cNvSpPr txBox="1"/>
          <p:nvPr/>
        </p:nvSpPr>
        <p:spPr>
          <a:xfrm>
            <a:off x="1241581" y="2063636"/>
            <a:ext cx="15804838" cy="5883782"/>
          </a:xfrm>
          <a:prstGeom prst="rect">
            <a:avLst/>
          </a:prstGeom>
        </p:spPr>
        <p:txBody>
          <a:bodyPr lIns="0" tIns="0" rIns="0" bIns="0" rtlCol="0" anchor="t">
            <a:spAutoFit/>
          </a:bodyPr>
          <a:lstStyle/>
          <a:p>
            <a:pPr algn="ctr">
              <a:lnSpc>
                <a:spcPts val="4872"/>
              </a:lnSpc>
            </a:pPr>
            <a:endParaRPr/>
          </a:p>
          <a:p>
            <a:pPr algn="ctr">
              <a:lnSpc>
                <a:spcPts val="5292"/>
              </a:lnSpc>
            </a:pPr>
            <a:r>
              <a:rPr lang="en-US" sz="3780">
                <a:solidFill>
                  <a:srgbClr val="000000"/>
                </a:solidFill>
                <a:latin typeface="Mansalva"/>
                <a:ea typeface="Mansalva"/>
                <a:cs typeface="Mansalva"/>
                <a:sym typeface="Mansalva"/>
              </a:rPr>
              <a:t>Writing places significant demands on children. They must generate and organise ideas, construct sentences, sustain attention, monitor their work and simultaneously manage spelling, punctuation and handwriting.</a:t>
            </a:r>
          </a:p>
          <a:p>
            <a:pPr algn="ctr">
              <a:lnSpc>
                <a:spcPts val="5292"/>
              </a:lnSpc>
            </a:pPr>
            <a:endParaRPr lang="en-US" sz="3780">
              <a:solidFill>
                <a:srgbClr val="000000"/>
              </a:solidFill>
              <a:latin typeface="Mansalva"/>
              <a:ea typeface="Mansalva"/>
              <a:cs typeface="Mansalva"/>
              <a:sym typeface="Mansalva"/>
            </a:endParaRPr>
          </a:p>
          <a:p>
            <a:pPr algn="ctr">
              <a:lnSpc>
                <a:spcPts val="5292"/>
              </a:lnSpc>
            </a:pPr>
            <a:r>
              <a:rPr lang="en-US" sz="3780">
                <a:solidFill>
                  <a:srgbClr val="000000"/>
                </a:solidFill>
                <a:latin typeface="Mansalva"/>
                <a:ea typeface="Mansalva"/>
                <a:cs typeface="Mansalva"/>
                <a:sym typeface="Mansalva"/>
              </a:rPr>
              <a:t>The DfE’s Writing Framework places strong emphasis on transcription because spelling and handwriting need to become increasingly automatic. When they are not automatic, there are too many things to think about! .</a:t>
            </a:r>
          </a:p>
          <a:p>
            <a:pPr algn="ctr">
              <a:lnSpc>
                <a:spcPts val="4872"/>
              </a:lnSpc>
              <a:spcBef>
                <a:spcPct val="0"/>
              </a:spcBef>
            </a:pPr>
            <a:endParaRPr lang="en-US" sz="3780">
              <a:solidFill>
                <a:srgbClr val="000000"/>
              </a:solidFill>
              <a:latin typeface="Mansalva"/>
              <a:ea typeface="Mansalva"/>
              <a:cs typeface="Mansalva"/>
              <a:sym typeface="Mansalv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7393194" y="180314"/>
            <a:ext cx="3228082" cy="1246379"/>
          </a:xfrm>
          <a:prstGeom prst="rect">
            <a:avLst/>
          </a:prstGeom>
        </p:spPr>
        <p:txBody>
          <a:bodyPr lIns="0" tIns="0" rIns="0" bIns="0" rtlCol="0" anchor="t">
            <a:spAutoFit/>
          </a:bodyPr>
          <a:lstStyle/>
          <a:p>
            <a:pPr algn="ctr">
              <a:lnSpc>
                <a:spcPts val="10051"/>
              </a:lnSpc>
              <a:spcBef>
                <a:spcPct val="0"/>
              </a:spcBef>
            </a:pPr>
            <a:r>
              <a:rPr lang="en-US" sz="7179" u="sng">
                <a:solidFill>
                  <a:srgbClr val="000000"/>
                </a:solidFill>
                <a:latin typeface="Mansalva"/>
                <a:ea typeface="Mansalva"/>
                <a:cs typeface="Mansalva"/>
                <a:sym typeface="Mansalva"/>
              </a:rPr>
              <a:t>Spellings</a:t>
            </a:r>
          </a:p>
        </p:txBody>
      </p:sp>
      <p:sp>
        <p:nvSpPr>
          <p:cNvPr id="6" name="TextBox 6"/>
          <p:cNvSpPr txBox="1"/>
          <p:nvPr/>
        </p:nvSpPr>
        <p:spPr>
          <a:xfrm>
            <a:off x="1241581" y="1438152"/>
            <a:ext cx="15804838" cy="8531732"/>
          </a:xfrm>
          <a:prstGeom prst="rect">
            <a:avLst/>
          </a:prstGeom>
        </p:spPr>
        <p:txBody>
          <a:bodyPr lIns="0" tIns="0" rIns="0" bIns="0" rtlCol="0" anchor="t">
            <a:spAutoFit/>
          </a:bodyPr>
          <a:lstStyle/>
          <a:p>
            <a:pPr algn="ctr">
              <a:lnSpc>
                <a:spcPts val="4872"/>
              </a:lnSpc>
            </a:pPr>
            <a:r>
              <a:rPr lang="en-US" sz="3480">
                <a:solidFill>
                  <a:srgbClr val="000000"/>
                </a:solidFill>
                <a:latin typeface="Mansalva"/>
                <a:ea typeface="Mansalva"/>
                <a:cs typeface="Mansalva"/>
                <a:sym typeface="Mansalva"/>
              </a:rPr>
              <a:t>Teaching sequence: </a:t>
            </a:r>
          </a:p>
          <a:p>
            <a:pPr algn="ctr">
              <a:lnSpc>
                <a:spcPts val="4872"/>
              </a:lnSpc>
            </a:pPr>
            <a:r>
              <a:rPr lang="en-US" sz="3480" u="sng">
                <a:solidFill>
                  <a:srgbClr val="000000"/>
                </a:solidFill>
                <a:latin typeface="Mansalva"/>
                <a:ea typeface="Mansalva"/>
                <a:cs typeface="Mansalva"/>
                <a:sym typeface="Mansalva"/>
              </a:rPr>
              <a:t>Lesson 1:</a:t>
            </a:r>
            <a:r>
              <a:rPr lang="en-US" sz="3480">
                <a:solidFill>
                  <a:srgbClr val="000000"/>
                </a:solidFill>
                <a:latin typeface="Mansalva"/>
                <a:ea typeface="Mansalva"/>
                <a:cs typeface="Mansalva"/>
                <a:sym typeface="Mansalva"/>
              </a:rPr>
              <a:t> (45 min English lesson) Introduce the words. Talk about the tricky bits.  Model any trick and tips you think will help. Link to handwriting.</a:t>
            </a:r>
          </a:p>
          <a:p>
            <a:pPr algn="ctr">
              <a:lnSpc>
                <a:spcPts val="4872"/>
              </a:lnSpc>
            </a:pPr>
            <a:r>
              <a:rPr lang="en-US" sz="3480">
                <a:solidFill>
                  <a:srgbClr val="000000"/>
                </a:solidFill>
                <a:latin typeface="Mansalva"/>
                <a:ea typeface="Mansalva"/>
                <a:cs typeface="Mansalva"/>
                <a:sym typeface="Mansalva"/>
              </a:rPr>
              <a:t>There are children who perform well in weekly spelling tests and even SATs tests, but are not spelling at age related expectations in their writing.</a:t>
            </a:r>
          </a:p>
          <a:p>
            <a:pPr algn="ctr">
              <a:lnSpc>
                <a:spcPts val="4872"/>
              </a:lnSpc>
            </a:pPr>
            <a:endParaRPr lang="en-US" sz="3480">
              <a:solidFill>
                <a:srgbClr val="000000"/>
              </a:solidFill>
              <a:latin typeface="Mansalva"/>
              <a:ea typeface="Mansalva"/>
              <a:cs typeface="Mansalva"/>
              <a:sym typeface="Mansalva"/>
            </a:endParaRPr>
          </a:p>
          <a:p>
            <a:pPr algn="ctr">
              <a:lnSpc>
                <a:spcPts val="4872"/>
              </a:lnSpc>
            </a:pPr>
            <a:r>
              <a:rPr lang="en-US" sz="3480" u="sng">
                <a:solidFill>
                  <a:srgbClr val="000000"/>
                </a:solidFill>
                <a:latin typeface="Mansalva"/>
                <a:ea typeface="Mansalva"/>
                <a:cs typeface="Mansalva"/>
                <a:sym typeface="Mansalva"/>
              </a:rPr>
              <a:t>Lesson 2:</a:t>
            </a:r>
            <a:r>
              <a:rPr lang="en-US" sz="3480">
                <a:solidFill>
                  <a:srgbClr val="000000"/>
                </a:solidFill>
                <a:latin typeface="Mansalva"/>
                <a:ea typeface="Mansalva"/>
                <a:cs typeface="Mansalva"/>
                <a:sym typeface="Mansalva"/>
              </a:rPr>
              <a:t> (15 - 20 min spelling lesson) Deliberate practice through games etc</a:t>
            </a:r>
          </a:p>
          <a:p>
            <a:pPr algn="ctr">
              <a:lnSpc>
                <a:spcPts val="4872"/>
              </a:lnSpc>
            </a:pPr>
            <a:endParaRPr lang="en-US" sz="3480">
              <a:solidFill>
                <a:srgbClr val="000000"/>
              </a:solidFill>
              <a:latin typeface="Mansalva"/>
              <a:ea typeface="Mansalva"/>
              <a:cs typeface="Mansalva"/>
              <a:sym typeface="Mansalva"/>
            </a:endParaRPr>
          </a:p>
          <a:p>
            <a:pPr algn="ctr">
              <a:lnSpc>
                <a:spcPts val="4872"/>
              </a:lnSpc>
            </a:pPr>
            <a:r>
              <a:rPr lang="en-US" sz="3480" u="sng">
                <a:solidFill>
                  <a:srgbClr val="000000"/>
                </a:solidFill>
                <a:latin typeface="Mansalva"/>
                <a:ea typeface="Mansalva"/>
                <a:cs typeface="Mansalva"/>
                <a:sym typeface="Mansalva"/>
              </a:rPr>
              <a:t>Lesson 3</a:t>
            </a:r>
            <a:r>
              <a:rPr lang="en-US" sz="3480">
                <a:solidFill>
                  <a:srgbClr val="000000"/>
                </a:solidFill>
                <a:latin typeface="Mansalva"/>
                <a:ea typeface="Mansalva"/>
                <a:cs typeface="Mansalva"/>
                <a:sym typeface="Mansalva"/>
              </a:rPr>
              <a:t>: (30 mins spelling lesson) Dictation</a:t>
            </a:r>
          </a:p>
          <a:p>
            <a:pPr algn="ctr">
              <a:lnSpc>
                <a:spcPts val="4872"/>
              </a:lnSpc>
            </a:pPr>
            <a:endParaRPr lang="en-US" sz="3480">
              <a:solidFill>
                <a:srgbClr val="000000"/>
              </a:solidFill>
              <a:latin typeface="Mansalva"/>
              <a:ea typeface="Mansalva"/>
              <a:cs typeface="Mansalva"/>
              <a:sym typeface="Mansalva"/>
            </a:endParaRPr>
          </a:p>
          <a:p>
            <a:pPr algn="ctr">
              <a:lnSpc>
                <a:spcPts val="4872"/>
              </a:lnSpc>
            </a:pPr>
            <a:r>
              <a:rPr lang="en-US" sz="3480" u="sng">
                <a:solidFill>
                  <a:srgbClr val="000000"/>
                </a:solidFill>
                <a:latin typeface="Mansalva"/>
                <a:ea typeface="Mansalva"/>
                <a:cs typeface="Mansalva"/>
                <a:sym typeface="Mansalva"/>
              </a:rPr>
              <a:t>Lesson 4</a:t>
            </a:r>
            <a:r>
              <a:rPr lang="en-US" sz="3480">
                <a:solidFill>
                  <a:srgbClr val="000000"/>
                </a:solidFill>
                <a:latin typeface="Mansalva"/>
                <a:ea typeface="Mansalva"/>
                <a:cs typeface="Mansalva"/>
                <a:sym typeface="Mansalva"/>
              </a:rPr>
              <a:t>: Test. High expectations of handwriting. “Mark”. Correct. Add to pupil spelling books if necessary.</a:t>
            </a:r>
          </a:p>
          <a:p>
            <a:pPr algn="ctr">
              <a:lnSpc>
                <a:spcPts val="4872"/>
              </a:lnSpc>
            </a:pPr>
            <a:endParaRPr lang="en-US" sz="3480">
              <a:solidFill>
                <a:srgbClr val="000000"/>
              </a:solidFill>
              <a:latin typeface="Mansalva"/>
              <a:ea typeface="Mansalva"/>
              <a:cs typeface="Mansalva"/>
              <a:sym typeface="Mansalva"/>
            </a:endParaRPr>
          </a:p>
          <a:p>
            <a:pPr algn="ctr">
              <a:lnSpc>
                <a:spcPts val="4872"/>
              </a:lnSpc>
              <a:spcBef>
                <a:spcPct val="0"/>
              </a:spcBef>
            </a:pPr>
            <a:endParaRPr lang="en-US" sz="3480">
              <a:solidFill>
                <a:srgbClr val="000000"/>
              </a:solidFill>
              <a:latin typeface="Mansalva"/>
              <a:ea typeface="Mansalva"/>
              <a:cs typeface="Mansalva"/>
              <a:sym typeface="Mansalv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22784" y="6239999"/>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689605" y="5938135"/>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7856944" y="333997"/>
            <a:ext cx="2067074" cy="1335916"/>
          </a:xfrm>
          <a:prstGeom prst="rect">
            <a:avLst/>
          </a:prstGeom>
        </p:spPr>
        <p:txBody>
          <a:bodyPr lIns="0" tIns="0" rIns="0" bIns="0" rtlCol="0" anchor="t">
            <a:spAutoFit/>
          </a:bodyPr>
          <a:lstStyle/>
          <a:p>
            <a:pPr algn="ctr">
              <a:lnSpc>
                <a:spcPts val="10891"/>
              </a:lnSpc>
              <a:spcBef>
                <a:spcPct val="0"/>
              </a:spcBef>
            </a:pPr>
            <a:r>
              <a:rPr lang="en-US" sz="7779" u="sng">
                <a:solidFill>
                  <a:srgbClr val="000000"/>
                </a:solidFill>
                <a:latin typeface="Mansalva"/>
                <a:ea typeface="Mansalva"/>
                <a:cs typeface="Mansalva"/>
                <a:sym typeface="Mansalva"/>
              </a:rPr>
              <a:t>Trips</a:t>
            </a:r>
          </a:p>
        </p:txBody>
      </p:sp>
      <p:sp>
        <p:nvSpPr>
          <p:cNvPr id="8" name="TextBox 8"/>
          <p:cNvSpPr txBox="1"/>
          <p:nvPr/>
        </p:nvSpPr>
        <p:spPr>
          <a:xfrm>
            <a:off x="2406038" y="2662972"/>
            <a:ext cx="13202394" cy="2238249"/>
          </a:xfrm>
          <a:prstGeom prst="rect">
            <a:avLst/>
          </a:prstGeom>
        </p:spPr>
        <p:txBody>
          <a:bodyPr lIns="0" tIns="0" rIns="0" bIns="0" rtlCol="0" anchor="t">
            <a:spAutoFit/>
          </a:bodyPr>
          <a:lstStyle/>
          <a:p>
            <a:pPr algn="ctr">
              <a:lnSpc>
                <a:spcPts val="8931"/>
              </a:lnSpc>
            </a:pPr>
            <a:r>
              <a:rPr lang="en-US" sz="6379">
                <a:solidFill>
                  <a:srgbClr val="000000"/>
                </a:solidFill>
                <a:latin typeface="Mansalva"/>
                <a:ea typeface="Mansalva"/>
                <a:cs typeface="Mansalva"/>
                <a:sym typeface="Mansalva"/>
              </a:rPr>
              <a:t>Ragged School Museum: 6th October</a:t>
            </a:r>
          </a:p>
          <a:p>
            <a:pPr algn="ctr">
              <a:lnSpc>
                <a:spcPts val="8931"/>
              </a:lnSpc>
              <a:spcBef>
                <a:spcPct val="0"/>
              </a:spcBef>
            </a:pPr>
            <a:r>
              <a:rPr lang="en-US" sz="6379">
                <a:solidFill>
                  <a:srgbClr val="000000"/>
                </a:solidFill>
                <a:latin typeface="Mansalva"/>
                <a:ea typeface="Mansalva"/>
                <a:cs typeface="Mansalva"/>
                <a:sym typeface="Mansalva"/>
              </a:rPr>
              <a:t>High Ashurst Residential: 2nd December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Freeform 2"/>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22784" y="6239999"/>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689605" y="5938135"/>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8014869" y="1028700"/>
            <a:ext cx="2258262" cy="2270647"/>
          </a:xfrm>
          <a:custGeom>
            <a:avLst/>
            <a:gdLst/>
            <a:ahLst/>
            <a:cxnLst/>
            <a:rect l="l" t="t" r="r" b="b"/>
            <a:pathLst>
              <a:path w="2258262" h="2270647">
                <a:moveTo>
                  <a:pt x="0" y="0"/>
                </a:moveTo>
                <a:lnTo>
                  <a:pt x="2258262" y="0"/>
                </a:lnTo>
                <a:lnTo>
                  <a:pt x="2258262" y="2270647"/>
                </a:lnTo>
                <a:lnTo>
                  <a:pt x="0" y="22706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TextBox 8"/>
          <p:cNvSpPr txBox="1"/>
          <p:nvPr/>
        </p:nvSpPr>
        <p:spPr>
          <a:xfrm>
            <a:off x="0" y="4524438"/>
            <a:ext cx="18288000" cy="2238249"/>
          </a:xfrm>
          <a:prstGeom prst="rect">
            <a:avLst/>
          </a:prstGeom>
        </p:spPr>
        <p:txBody>
          <a:bodyPr lIns="0" tIns="0" rIns="0" bIns="0" rtlCol="0" anchor="t">
            <a:spAutoFit/>
          </a:bodyPr>
          <a:lstStyle/>
          <a:p>
            <a:pPr algn="ctr">
              <a:lnSpc>
                <a:spcPts val="8931"/>
              </a:lnSpc>
              <a:spcBef>
                <a:spcPct val="0"/>
              </a:spcBef>
            </a:pPr>
            <a:r>
              <a:rPr lang="en-US" sz="6379">
                <a:solidFill>
                  <a:srgbClr val="000000"/>
                </a:solidFill>
                <a:latin typeface="Mansalva"/>
                <a:ea typeface="Mansalva"/>
                <a:cs typeface="Mansalva"/>
                <a:sym typeface="Mansalva"/>
              </a:rPr>
              <a:t>Have you any questions for me or Ms Jordan or about year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
        <p:nvSpPr>
          <p:cNvPr id="2" name="TextBox 2"/>
          <p:cNvSpPr txBox="1"/>
          <p:nvPr/>
        </p:nvSpPr>
        <p:spPr>
          <a:xfrm>
            <a:off x="2031214" y="28575"/>
            <a:ext cx="13936148" cy="974373"/>
          </a:xfrm>
          <a:prstGeom prst="rect">
            <a:avLst/>
          </a:prstGeom>
        </p:spPr>
        <p:txBody>
          <a:bodyPr lIns="0" tIns="0" rIns="0" bIns="0" rtlCol="0" anchor="t">
            <a:spAutoFit/>
          </a:bodyPr>
          <a:lstStyle/>
          <a:p>
            <a:pPr algn="ctr">
              <a:lnSpc>
                <a:spcPts val="7547"/>
              </a:lnSpc>
            </a:pPr>
            <a:r>
              <a:rPr lang="en-US" sz="6620" u="sng">
                <a:solidFill>
                  <a:srgbClr val="000000"/>
                </a:solidFill>
                <a:latin typeface="Mansalva"/>
                <a:ea typeface="Mansalva"/>
                <a:cs typeface="Mansalva"/>
                <a:sym typeface="Mansalva"/>
              </a:rPr>
              <a:t>Collective Worship </a:t>
            </a:r>
          </a:p>
        </p:txBody>
      </p:sp>
      <p:sp>
        <p:nvSpPr>
          <p:cNvPr id="3" name="Freeform 3"/>
          <p:cNvSpPr/>
          <p:nvPr/>
        </p:nvSpPr>
        <p:spPr>
          <a:xfrm>
            <a:off x="-1884714" y="8337373"/>
            <a:ext cx="21783898" cy="5703421"/>
          </a:xfrm>
          <a:custGeom>
            <a:avLst/>
            <a:gdLst/>
            <a:ahLst/>
            <a:cxnLst/>
            <a:rect l="l" t="t" r="r" b="b"/>
            <a:pathLst>
              <a:path w="21783898" h="5703421">
                <a:moveTo>
                  <a:pt x="0" y="0"/>
                </a:moveTo>
                <a:lnTo>
                  <a:pt x="21783898" y="0"/>
                </a:lnTo>
                <a:lnTo>
                  <a:pt x="21783898" y="5703421"/>
                </a:lnTo>
                <a:lnTo>
                  <a:pt x="0" y="57034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522784" y="6239999"/>
            <a:ext cx="4068788" cy="3018301"/>
          </a:xfrm>
          <a:custGeom>
            <a:avLst/>
            <a:gdLst/>
            <a:ahLst/>
            <a:cxnLst/>
            <a:rect l="l" t="t" r="r" b="b"/>
            <a:pathLst>
              <a:path w="4068788" h="3018301">
                <a:moveTo>
                  <a:pt x="0" y="0"/>
                </a:moveTo>
                <a:lnTo>
                  <a:pt x="4068788" y="0"/>
                </a:lnTo>
                <a:lnTo>
                  <a:pt x="4068788" y="3018301"/>
                </a:lnTo>
                <a:lnTo>
                  <a:pt x="0" y="3018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4689605" y="5938135"/>
            <a:ext cx="2230466" cy="2839714"/>
          </a:xfrm>
          <a:custGeom>
            <a:avLst/>
            <a:gdLst/>
            <a:ahLst/>
            <a:cxnLst/>
            <a:rect l="l" t="t" r="r" b="b"/>
            <a:pathLst>
              <a:path w="2230466" h="2839714">
                <a:moveTo>
                  <a:pt x="0" y="0"/>
                </a:moveTo>
                <a:lnTo>
                  <a:pt x="2230466" y="0"/>
                </a:lnTo>
                <a:lnTo>
                  <a:pt x="2230466" y="2839714"/>
                </a:lnTo>
                <a:lnTo>
                  <a:pt x="0" y="2839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6071996" y="149741"/>
            <a:ext cx="2258262" cy="2270647"/>
          </a:xfrm>
          <a:custGeom>
            <a:avLst/>
            <a:gdLst/>
            <a:ahLst/>
            <a:cxnLst/>
            <a:rect l="l" t="t" r="r" b="b"/>
            <a:pathLst>
              <a:path w="2258262" h="2270647">
                <a:moveTo>
                  <a:pt x="0" y="0"/>
                </a:moveTo>
                <a:lnTo>
                  <a:pt x="2258262" y="0"/>
                </a:lnTo>
                <a:lnTo>
                  <a:pt x="2258262" y="2270647"/>
                </a:lnTo>
                <a:lnTo>
                  <a:pt x="0" y="22706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775834">
            <a:off x="-551365" y="461124"/>
            <a:ext cx="4723388" cy="1021969"/>
          </a:xfrm>
          <a:custGeom>
            <a:avLst/>
            <a:gdLst/>
            <a:ahLst/>
            <a:cxnLst/>
            <a:rect l="l" t="t" r="r" b="b"/>
            <a:pathLst>
              <a:path w="4723388" h="1021969">
                <a:moveTo>
                  <a:pt x="0" y="0"/>
                </a:moveTo>
                <a:lnTo>
                  <a:pt x="4723388" y="0"/>
                </a:lnTo>
                <a:lnTo>
                  <a:pt x="4723388" y="1021970"/>
                </a:lnTo>
                <a:lnTo>
                  <a:pt x="0" y="10219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rot="548488">
            <a:off x="13605669" y="368719"/>
            <a:ext cx="4723388" cy="1021969"/>
          </a:xfrm>
          <a:custGeom>
            <a:avLst/>
            <a:gdLst/>
            <a:ahLst/>
            <a:cxnLst/>
            <a:rect l="l" t="t" r="r" b="b"/>
            <a:pathLst>
              <a:path w="4723388" h="1021969">
                <a:moveTo>
                  <a:pt x="0" y="0"/>
                </a:moveTo>
                <a:lnTo>
                  <a:pt x="4723388" y="0"/>
                </a:lnTo>
                <a:lnTo>
                  <a:pt x="4723388" y="1021969"/>
                </a:lnTo>
                <a:lnTo>
                  <a:pt x="0" y="10219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732466" y="1912888"/>
            <a:ext cx="7545164" cy="5049392"/>
          </a:xfrm>
          <a:prstGeom prst="rect">
            <a:avLst/>
          </a:prstGeom>
        </p:spPr>
        <p:txBody>
          <a:bodyPr lIns="0" tIns="0" rIns="0" bIns="0" rtlCol="0" anchor="t">
            <a:spAutoFit/>
          </a:bodyPr>
          <a:lstStyle/>
          <a:p>
            <a:pPr algn="ctr">
              <a:lnSpc>
                <a:spcPts val="5712"/>
              </a:lnSpc>
            </a:pPr>
            <a:r>
              <a:rPr lang="en-US" sz="4080">
                <a:solidFill>
                  <a:srgbClr val="000000"/>
                </a:solidFill>
                <a:latin typeface="Mansalva"/>
                <a:ea typeface="Mansalva"/>
                <a:cs typeface="Mansalva"/>
                <a:sym typeface="Mansalva"/>
              </a:rPr>
              <a:t>Children plan and deliver collective worship once </a:t>
            </a:r>
          </a:p>
          <a:p>
            <a:pPr algn="ctr">
              <a:lnSpc>
                <a:spcPts val="5712"/>
              </a:lnSpc>
            </a:pPr>
            <a:r>
              <a:rPr lang="en-US" sz="4080">
                <a:solidFill>
                  <a:srgbClr val="000000"/>
                </a:solidFill>
                <a:latin typeface="Mansalva"/>
                <a:ea typeface="Mansalva"/>
                <a:cs typeface="Mansalva"/>
                <a:sym typeface="Mansalva"/>
              </a:rPr>
              <a:t>a week. They use the Wednesday Word to help them.</a:t>
            </a:r>
          </a:p>
          <a:p>
            <a:pPr algn="ctr">
              <a:lnSpc>
                <a:spcPts val="5712"/>
              </a:lnSpc>
              <a:spcBef>
                <a:spcPct val="0"/>
              </a:spcBef>
            </a:pPr>
            <a:r>
              <a:rPr lang="en-US" sz="4080">
                <a:solidFill>
                  <a:srgbClr val="000000"/>
                </a:solidFill>
                <a:latin typeface="Mansalva"/>
                <a:ea typeface="Mansalva"/>
                <a:cs typeface="Mansalva"/>
                <a:sym typeface="Mansalva"/>
              </a:rPr>
              <a:t>You can encourage your child by reading the Wednesday Word at home and discussing the questions</a:t>
            </a:r>
          </a:p>
        </p:txBody>
      </p:sp>
      <p:sp>
        <p:nvSpPr>
          <p:cNvPr id="10" name="TextBox 10"/>
          <p:cNvSpPr txBox="1"/>
          <p:nvPr/>
        </p:nvSpPr>
        <p:spPr>
          <a:xfrm>
            <a:off x="8708208" y="1190421"/>
            <a:ext cx="9579792" cy="8290433"/>
          </a:xfrm>
          <a:prstGeom prst="rect">
            <a:avLst/>
          </a:prstGeom>
        </p:spPr>
        <p:txBody>
          <a:bodyPr lIns="0" tIns="0" rIns="0" bIns="0" rtlCol="0" anchor="t">
            <a:spAutoFit/>
          </a:bodyPr>
          <a:lstStyle/>
          <a:p>
            <a:pPr algn="ctr">
              <a:lnSpc>
                <a:spcPts val="7672"/>
              </a:lnSpc>
            </a:pPr>
            <a:r>
              <a:rPr lang="en-US" sz="5480" u="sng">
                <a:solidFill>
                  <a:srgbClr val="000000"/>
                </a:solidFill>
                <a:latin typeface="Mansalva"/>
                <a:ea typeface="Mansalva"/>
                <a:cs typeface="Mansalva"/>
                <a:sym typeface="Mansalva"/>
              </a:rPr>
              <a:t>Prayer for the start of </a:t>
            </a:r>
          </a:p>
          <a:p>
            <a:pPr algn="ctr">
              <a:lnSpc>
                <a:spcPts val="7672"/>
              </a:lnSpc>
            </a:pPr>
            <a:r>
              <a:rPr lang="en-US" sz="5480" u="sng">
                <a:solidFill>
                  <a:srgbClr val="000000"/>
                </a:solidFill>
                <a:latin typeface="Mansalva"/>
                <a:ea typeface="Mansalva"/>
                <a:cs typeface="Mansalva"/>
                <a:sym typeface="Mansalva"/>
              </a:rPr>
              <a:t>a new school year</a:t>
            </a:r>
          </a:p>
          <a:p>
            <a:pPr algn="ctr">
              <a:lnSpc>
                <a:spcPts val="6132"/>
              </a:lnSpc>
            </a:pPr>
            <a:r>
              <a:rPr lang="en-US" sz="4380">
                <a:solidFill>
                  <a:srgbClr val="000000"/>
                </a:solidFill>
                <a:latin typeface="Mansalva"/>
                <a:ea typeface="Mansalva"/>
                <a:cs typeface="Mansalva"/>
                <a:sym typeface="Mansalva"/>
              </a:rPr>
              <a:t>Gracious and loving God,</a:t>
            </a:r>
          </a:p>
          <a:p>
            <a:pPr algn="ctr">
              <a:lnSpc>
                <a:spcPts val="6132"/>
              </a:lnSpc>
            </a:pPr>
            <a:r>
              <a:rPr lang="en-US" sz="4380">
                <a:solidFill>
                  <a:srgbClr val="000000"/>
                </a:solidFill>
                <a:latin typeface="Mansalva"/>
                <a:ea typeface="Mansalva"/>
                <a:cs typeface="Mansalva"/>
                <a:sym typeface="Mansalva"/>
              </a:rPr>
              <a:t>We come to You as a new school year begins, lifting up our children and our homes. Thank you for the gift of our children and the opportunity for them to learn, grow, and discover the world You made. Amen</a:t>
            </a:r>
          </a:p>
          <a:p>
            <a:pPr algn="ctr">
              <a:lnSpc>
                <a:spcPts val="7672"/>
              </a:lnSpc>
              <a:spcBef>
                <a:spcPct val="0"/>
              </a:spcBef>
            </a:pPr>
            <a:endParaRPr lang="en-US" sz="4380">
              <a:solidFill>
                <a:srgbClr val="000000"/>
              </a:solidFill>
              <a:latin typeface="Mansalva"/>
              <a:ea typeface="Mansalva"/>
              <a:cs typeface="Mansalva"/>
              <a:sym typeface="Mansalv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DFA0"/>
        </a:solid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699</Words>
  <Application>Microsoft Office PowerPoint</Application>
  <PresentationFormat>Custom</PresentationFormat>
  <Paragraphs>80</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Mansalva</vt:lpstr>
      <vt:lpstr>Mommi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Claire Mitchell</dc:creator>
  <cp:lastModifiedBy>Claire Mitchell</cp:lastModifiedBy>
  <cp:revision>3</cp:revision>
  <dcterms:created xsi:type="dcterms:W3CDTF">2006-08-16T00:00:00Z</dcterms:created>
  <dcterms:modified xsi:type="dcterms:W3CDTF">2026-09-17T16:10:31Z</dcterms:modified>
  <dc:identifier>DAGxSAAb2uc</dc:identifier>
</cp:coreProperties>
</file>