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70" r:id="rId7"/>
    <p:sldId id="262" r:id="rId8"/>
    <p:sldId id="265" r:id="rId9"/>
    <p:sldId id="272" r:id="rId10"/>
    <p:sldId id="271" r:id="rId11"/>
    <p:sldId id="261" r:id="rId12"/>
    <p:sldId id="263" r:id="rId13"/>
    <p:sldId id="264" r:id="rId14"/>
    <p:sldId id="266" r:id="rId15"/>
    <p:sldId id="267" r:id="rId16"/>
    <p:sldId id="268" r:id="rId17"/>
    <p:sldId id="269" r:id="rId18"/>
  </p:sldIdLst>
  <p:sldSz cx="9144000" cy="5143500" type="screen16x9"/>
  <p:notesSz cx="6797675" cy="9926638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mic Sans MS" panose="030F0702030302020204" pitchFamily="66" charset="0"/>
      <p:regular r:id="rId24"/>
      <p:bold r:id="rId25"/>
      <p:italic r:id="rId26"/>
      <p:boldItalic r:id="rId27"/>
    </p:embeddedFont>
    <p:embeddedFont>
      <p:font typeface="Nunito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ag4Sa9e7+h0kfqJf1kM1s0VNA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7ebf33d41d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7ebf33d41d_0_45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7ebf33d41d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37ebf33d41d_0_46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7ebf33d41d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37ebf33d41d_0_46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456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7ebf33d41d_0_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37ebf33d41d_0_48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7ebf33d41d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7ebf33d41d_1_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7ebf33d41d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7ebf33d41d_1_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2595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7ebf33d41d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7ebf33d41d_1_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946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7ebf33d41d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37ebf33d41d_0_47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7ebf33d41d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7ebf33d41d_1_1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7ebf33d41d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7ebf33d41d_1_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7ebf33d41d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7ebf33d41d_1_2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7ebf33d41d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7ebf33d41d_1_2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7ebf33d41d_0_30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g37ebf33d41d_0_3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g37ebf33d41d_0_305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g37ebf33d41d_0_305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g37ebf33d41d_0_305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g37ebf33d41d_0_30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g37ebf33d41d_0_305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g37ebf33d41d_0_305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g37ebf33d41d_0_305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g37ebf33d41d_0_305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g37ebf33d41d_0_305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g37ebf33d41d_0_305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g37ebf33d41d_0_305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g37ebf33d41d_0_30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g37ebf33d41d_0_30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g37ebf33d41d_0_30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g37ebf33d41d_0_305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g37ebf33d41d_0_30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g37ebf33d41d_0_30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g37ebf33d41d_0_30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g37ebf33d41d_0_305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g37ebf33d41d_0_30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g37ebf33d41d_0_30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g37ebf33d41d_0_30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g37ebf33d41d_0_305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g37ebf33d41d_0_30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g37ebf33d41d_0_30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7ebf33d41d_0_33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g37ebf33d41d_0_33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g37ebf33d41d_0_33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g37ebf33d41d_0_33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g37ebf33d41d_0_3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g37ebf33d41d_0_33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g37ebf33d41d_0_33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g37ebf33d41d_0_33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g37ebf33d41d_0_3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g37ebf33d41d_0_33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g37ebf33d41d_0_33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7ebf33d41d_0_34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g37ebf33d41d_0_34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37ebf33d41d_0_34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g37ebf33d41d_0_34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g37ebf33d41d_0_34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g37ebf33d41d_0_34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ebf33d41d_0_35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g37ebf33d41d_0_35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g37ebf33d41d_0_3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g37ebf33d41d_0_35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g37ebf33d41d_0_352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g37ebf33d41d_0_352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37ebf33d41d_0_35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7ebf33d41d_0_36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37ebf33d41d_0_36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g37ebf33d41d_0_36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37ebf33d41d_0_36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g37ebf33d41d_0_36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ebf33d41d_0_36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g37ebf33d41d_0_3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g37ebf33d41d_0_36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37ebf33d41d_0_36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g37ebf33d41d_0_366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7ebf33d41d_0_36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ebf33d41d_0_373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37ebf33d41d_0_373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g37ebf33d41d_0_373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g37ebf33d41d_0_373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g37ebf33d41d_0_373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g37ebf33d41d_0_37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g37ebf33d41d_0_3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g37ebf33d41d_0_373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g37ebf33d41d_0_37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g37ebf33d41d_0_37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g37ebf33d41d_0_37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g37ebf33d41d_0_373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g37ebf33d41d_0_37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g37ebf33d41d_0_37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g37ebf33d41d_0_37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g37ebf33d41d_0_37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g37ebf33d41d_0_37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7ebf33d41d_0_39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37ebf33d41d_0_39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37ebf33d41d_0_391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37ebf33d41d_0_391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g37ebf33d41d_0_391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g37ebf33d41d_0_39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g37ebf33d41d_0_39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7ebf33d41d_0_39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g37ebf33d41d_0_39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37ebf33d41d_0_39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37ebf33d41d_0_399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g37ebf33d41d_0_39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ebf33d41d_0_405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g37ebf33d41d_0_405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g37ebf33d41d_0_40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g37ebf33d41d_0_40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g37ebf33d41d_0_40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g37ebf33d41d_0_40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g37ebf33d41d_0_405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g37ebf33d41d_0_40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g37ebf33d41d_0_40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g37ebf33d41d_0_405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g37ebf33d41d_0_405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g37ebf33d41d_0_40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7ebf33d41d_0_30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g37ebf33d41d_0_30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g37ebf33d41d_0_30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 txBox="1">
            <a:spLocks noGrp="1"/>
          </p:cNvSpPr>
          <p:nvPr>
            <p:ph type="ctrTitle"/>
          </p:nvPr>
        </p:nvSpPr>
        <p:spPr>
          <a:xfrm>
            <a:off x="462600" y="2044647"/>
            <a:ext cx="8218800" cy="21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9259"/>
              <a:buNone/>
            </a:pPr>
            <a:r>
              <a:rPr lang="en" sz="1800" dirty="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Wednesday 16th September 2026</a:t>
            </a:r>
            <a:endParaRPr sz="1800" dirty="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9259"/>
              <a:buNone/>
            </a:pPr>
            <a:endParaRPr sz="1800" dirty="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2807"/>
              <a:buNone/>
            </a:pPr>
            <a:r>
              <a:rPr lang="en" dirty="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Welcome to Year 5 Open Classroom</a:t>
            </a:r>
            <a:endParaRPr dirty="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2807"/>
              <a:buNone/>
            </a:pPr>
            <a:endParaRPr dirty="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0305"/>
              <a:buNone/>
            </a:pPr>
            <a:r>
              <a:rPr lang="en" sz="2911" i="1" dirty="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From small seeds, great lives grow.</a:t>
            </a:r>
            <a:endParaRPr sz="2911" i="1" dirty="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26" name="Picture 2" descr="Welcome Banner Images – Browse 275,491 Stock Photos, Vectors, and Video |  Adobe Stock">
            <a:extLst>
              <a:ext uri="{FF2B5EF4-FFF2-40B4-BE49-F238E27FC236}">
                <a16:creationId xmlns:a16="http://schemas.microsoft.com/office/drawing/2014/main" id="{8693912D-0FC1-47D6-BABF-54DDD6F75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" t="19634" r="3181" b="20013"/>
          <a:stretch/>
        </p:blipFill>
        <p:spPr bwMode="auto">
          <a:xfrm>
            <a:off x="1582882" y="1067251"/>
            <a:ext cx="5978235" cy="114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33"/>
              <a:buNone/>
            </a:pPr>
            <a:r>
              <a:rPr lang="en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Meet the team:</a:t>
            </a:r>
            <a:endParaRPr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5" name="Google Shape;135;p2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9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 teacher: Mrs Jerry</a:t>
            </a:r>
            <a:endParaRPr sz="1900"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9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 TA: Mrs Viegas</a:t>
            </a:r>
            <a:endParaRPr sz="1900"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6" name="Google Shape;13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8504" y="1047175"/>
            <a:ext cx="2836350" cy="28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7ebf33d41d_0_454"/>
          <p:cNvSpPr txBox="1">
            <a:spLocks noGrp="1"/>
          </p:cNvSpPr>
          <p:nvPr>
            <p:ph type="title"/>
          </p:nvPr>
        </p:nvSpPr>
        <p:spPr>
          <a:xfrm>
            <a:off x="469450" y="840200"/>
            <a:ext cx="4259100" cy="36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On the first day of Year 5, we created our own class rules and signed them promising we would would try our best each day to follow them.</a:t>
            </a:r>
            <a:endParaRPr sz="33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3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2" name="Google Shape;142;g37ebf33d41d_0_4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8050" y="653244"/>
            <a:ext cx="4040625" cy="398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 txBox="1">
            <a:spLocks noGrp="1"/>
          </p:cNvSpPr>
          <p:nvPr>
            <p:ph type="title"/>
          </p:nvPr>
        </p:nvSpPr>
        <p:spPr>
          <a:xfrm>
            <a:off x="339450" y="1027500"/>
            <a:ext cx="4139100" cy="30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900"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900"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/>
            <a:r>
              <a:rPr lang="en" sz="18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At St Mary’s, behaviour is rooted from the teaching of Gospel Values and of the Catholic Church into every aspect of learning. This term, our focus will be ‘dignity’.</a:t>
            </a:r>
            <a:br>
              <a:rPr lang="en" sz="18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" sz="18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lang="en" sz="18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1800" b="1" i="1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Dignity: every person is valuable, important and deserves to be treated with respect.</a:t>
            </a:r>
            <a:endParaRPr sz="1800" b="1" i="1"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8" name="Google Shape;14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9875" y="1103838"/>
            <a:ext cx="4499450" cy="293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"/>
          <p:cNvSpPr txBox="1"/>
          <p:nvPr/>
        </p:nvSpPr>
        <p:spPr>
          <a:xfrm>
            <a:off x="720975" y="429525"/>
            <a:ext cx="31848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9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Behaviour Policy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7ebf33d41d_0_463"/>
          <p:cNvSpPr txBox="1">
            <a:spLocks noGrp="1"/>
          </p:cNvSpPr>
          <p:nvPr>
            <p:ph type="body" idx="1"/>
          </p:nvPr>
        </p:nvSpPr>
        <p:spPr>
          <a:xfrm>
            <a:off x="414525" y="1415625"/>
            <a:ext cx="4332300" cy="28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-Sun, warning 1 and 2 clouds</a:t>
            </a:r>
            <a:endParaRPr sz="16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 Class Dojo</a:t>
            </a:r>
            <a:endParaRPr sz="16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 Raffle tickets</a:t>
            </a:r>
            <a:endParaRPr sz="16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 Learning behaviour certificates (termly)</a:t>
            </a:r>
            <a:endParaRPr sz="16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-Hot chocolate/ice lolly Friday</a:t>
            </a:r>
            <a:endParaRPr sz="16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5" name="Google Shape;155;g37ebf33d41d_0_4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3500" y="958225"/>
            <a:ext cx="4212550" cy="274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37ebf33d41d_0_463"/>
          <p:cNvSpPr txBox="1"/>
          <p:nvPr/>
        </p:nvSpPr>
        <p:spPr>
          <a:xfrm>
            <a:off x="720975" y="429525"/>
            <a:ext cx="31848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Behaviour Policy</a:t>
            </a:r>
            <a:endParaRPr sz="13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45E226-4335-4AD1-B123-004C266E5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17" y="228600"/>
            <a:ext cx="8772483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85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7ebf33d41d_0_483"/>
          <p:cNvSpPr txBox="1"/>
          <p:nvPr/>
        </p:nvSpPr>
        <p:spPr>
          <a:xfrm>
            <a:off x="294575" y="322925"/>
            <a:ext cx="8075100" cy="42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Reading for pleasure</a:t>
            </a:r>
            <a:endParaRPr sz="29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are focusing on reading for pleasure – helping children discover the joy and excitement that books can bring.</a:t>
            </a:r>
            <a:endParaRPr sz="17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Research shows that reading for pleasure can:</a:t>
            </a:r>
            <a:endParaRPr sz="17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omic Sans MS"/>
              <a:buChar char="●"/>
            </a:pPr>
            <a:r>
              <a:rPr lang="en" sz="17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Improve vocabulary and writing skills</a:t>
            </a:r>
            <a:endParaRPr sz="17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omic Sans MS"/>
              <a:buChar char="●"/>
            </a:pPr>
            <a:r>
              <a:rPr lang="en" sz="17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Strengthen imagination and creativity</a:t>
            </a:r>
            <a:endParaRPr sz="17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omic Sans MS"/>
              <a:buChar char="●"/>
            </a:pPr>
            <a:r>
              <a:rPr lang="en" sz="17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Support emotional wellbeing</a:t>
            </a:r>
            <a:endParaRPr sz="17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Comic Sans MS"/>
              <a:buChar char="●"/>
            </a:pPr>
            <a:r>
              <a:rPr lang="en" sz="17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Boost academic success across all subjects</a:t>
            </a:r>
            <a:endParaRPr sz="17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encourage you to spend a little time each day sharing stories, talking about books, and letting your child choose what they enjoy reading. Together, we can nurture a lifelong love of reading!</a:t>
            </a:r>
            <a:endParaRPr sz="17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9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9" name="Google Shape;169;g37ebf33d41d_0_4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3226" y="1618451"/>
            <a:ext cx="3356100" cy="172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7ebf33d41d_1_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Goals</a:t>
            </a:r>
            <a:endParaRPr sz="32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0" name="Google Shape;190;g37ebf33d41d_1_3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Pen licence</a:t>
            </a:r>
            <a:endParaRPr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144 club</a:t>
            </a:r>
            <a:endParaRPr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1" name="Google Shape;191;g37ebf33d41d_1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5913" y="30701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37ebf33d41d_1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2813" y="2916513"/>
            <a:ext cx="2905125" cy="157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0A7DB1-7D38-4130-A68D-DC748DBBB984}"/>
              </a:ext>
            </a:extLst>
          </p:cNvPr>
          <p:cNvSpPr/>
          <p:nvPr/>
        </p:nvSpPr>
        <p:spPr>
          <a:xfrm>
            <a:off x="231421" y="220199"/>
            <a:ext cx="8009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/>
              <a:t>Our new approach to spelling and writing this year:</a:t>
            </a:r>
            <a:br>
              <a:rPr lang="en-GB" b="1" u="sng" dirty="0"/>
            </a:br>
            <a:r>
              <a:rPr lang="en-GB" dirty="0"/>
              <a:t>Our main goal is simple: we want children to spell accurately in their independent writing, not just perform well on a weekly test. To achieve this, our curriculum gives children targeted, deliberate practice with commonly misspelled words, high-frequency words, and key phase word lists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13D32-61F8-492C-AADF-94D39E242762}"/>
              </a:ext>
            </a:extLst>
          </p:cNvPr>
          <p:cNvSpPr txBox="1"/>
          <p:nvPr/>
        </p:nvSpPr>
        <p:spPr>
          <a:xfrm>
            <a:off x="231421" y="1631274"/>
            <a:ext cx="57912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Rather than assigning generic word lists, we analyse your children's daily work to identify the exact words and patterns causing issues. </a:t>
            </a:r>
          </a:p>
          <a:p>
            <a:endParaRPr lang="en-GB" dirty="0"/>
          </a:p>
          <a:p>
            <a:r>
              <a:rPr lang="en-GB" dirty="0"/>
              <a:t>Targeted Lists: Children work on 10–15 core words per ensuring high exposure to words they frequently encounter.</a:t>
            </a:r>
          </a:p>
          <a:p>
            <a:endParaRPr lang="en-GB" dirty="0"/>
          </a:p>
          <a:p>
            <a:r>
              <a:rPr lang="en-GB" dirty="0"/>
              <a:t>Handwriting Integration: Spelling is explicitly linked to joined handwriting practice. Connecting muscular memory with letter patterns locks in correct spelling. </a:t>
            </a:r>
          </a:p>
          <a:p>
            <a:endParaRPr lang="en-GB" dirty="0"/>
          </a:p>
          <a:p>
            <a:r>
              <a:rPr lang="en-GB" dirty="0"/>
              <a:t>Focused Writing Curriculum: We have adapted our weekly schedule to ensure dedicated, high-impact time for spelling mastery without rushing writing tasks. </a:t>
            </a:r>
          </a:p>
        </p:txBody>
      </p:sp>
      <p:pic>
        <p:nvPicPr>
          <p:cNvPr id="1028" name="Picture 4" descr="40+ Spelling Bee Cartoon Illustrations - iStock">
            <a:extLst>
              <a:ext uri="{FF2B5EF4-FFF2-40B4-BE49-F238E27FC236}">
                <a16:creationId xmlns:a16="http://schemas.microsoft.com/office/drawing/2014/main" id="{D52EE590-3347-4177-A3FA-E1326C702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344" y="1851378"/>
            <a:ext cx="2477730" cy="208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34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0B45FAD-0987-4F71-989C-2FD2F342A875}"/>
              </a:ext>
            </a:extLst>
          </p:cNvPr>
          <p:cNvSpPr txBox="1"/>
          <p:nvPr/>
        </p:nvSpPr>
        <p:spPr>
          <a:xfrm>
            <a:off x="262466" y="621411"/>
            <a:ext cx="86190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Lesson 1: Introduce, analyse &amp; link to handwriting:</a:t>
            </a:r>
            <a:br>
              <a:rPr lang="en-GB" dirty="0"/>
            </a:br>
            <a:r>
              <a:rPr lang="en-GB" dirty="0"/>
              <a:t>We introduce the week's focal words and dissect the "tricky bits" together. Quick Wins vs. Slow Wins: Children sort words into "Quick Wins" (words using predictable patterns) and "Slow Wins" (words requiring special strategies or memory hooks).</a:t>
            </a:r>
          </a:p>
          <a:p>
            <a:endParaRPr lang="en-GB" dirty="0"/>
          </a:p>
          <a:p>
            <a:r>
              <a:rPr lang="en-GB" dirty="0"/>
              <a:t>Lesson 2: Deliberate practice.</a:t>
            </a:r>
            <a:br>
              <a:rPr lang="en-GB" dirty="0"/>
            </a:br>
            <a:r>
              <a:rPr lang="en-GB" dirty="0"/>
              <a:t>Targeted Repetition: Students engage in structured, focused practice on the specific parts of words they find challenging. Building Fluency: Practice moves beyond simple copying to active recall and application in short phrases.</a:t>
            </a:r>
          </a:p>
          <a:p>
            <a:endParaRPr lang="en-GB" dirty="0"/>
          </a:p>
          <a:p>
            <a:r>
              <a:rPr lang="en-GB" dirty="0"/>
              <a:t>Lesson 3:Dictation Practice:</a:t>
            </a:r>
          </a:p>
          <a:p>
            <a:r>
              <a:rPr lang="en-GB" dirty="0"/>
              <a:t>Words are dictated within complete, meaningful sentences rather than isolated lists. Bridging to Writing: This trains children to retrieve correct spellings automatically while managing punctuation, grammar, and sentence structure.</a:t>
            </a:r>
          </a:p>
          <a:p>
            <a:endParaRPr lang="en-GB" dirty="0"/>
          </a:p>
          <a:p>
            <a:r>
              <a:rPr lang="en-GB" dirty="0"/>
              <a:t>Lesson 4:Assessment, marking &amp; correction. </a:t>
            </a:r>
            <a:br>
              <a:rPr lang="en-GB" dirty="0"/>
            </a:br>
            <a:r>
              <a:rPr lang="en-GB" dirty="0"/>
              <a:t>Students complete their weekly check with a strong focus on presentation and clear, correct handwriting joins. Tests are marked and corrected immediately so pupils analyse errors while the learning is fresh.</a:t>
            </a:r>
          </a:p>
        </p:txBody>
      </p:sp>
    </p:spTree>
    <p:extLst>
      <p:ext uri="{BB962C8B-B14F-4D97-AF65-F5344CB8AC3E}">
        <p14:creationId xmlns:p14="http://schemas.microsoft.com/office/powerpoint/2010/main" val="2710222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339450" y="3659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33"/>
              <a:buNone/>
            </a:pPr>
            <a:r>
              <a:rPr lang="en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2" name="Google Shape;162;p5"/>
          <p:cNvSpPr txBox="1">
            <a:spLocks noGrp="1"/>
          </p:cNvSpPr>
          <p:nvPr>
            <p:ph type="body" idx="1"/>
          </p:nvPr>
        </p:nvSpPr>
        <p:spPr>
          <a:xfrm>
            <a:off x="339450" y="1012075"/>
            <a:ext cx="7505700" cy="27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" sz="15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-Sent out on Thursday, returned on Tuesday. Spelling tests will be on Tuesday mornings.</a:t>
            </a:r>
            <a:br>
              <a:rPr lang="en" sz="15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5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-Mathletics to be completed, if a device is an issue, then let us know.</a:t>
            </a:r>
            <a:br>
              <a:rPr lang="en" sz="15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5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-Reading record signed daily, either by adult or child. </a:t>
            </a:r>
            <a:r>
              <a:rPr lang="en" sz="1500" b="1" dirty="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Adults must sign it at least once a week.</a:t>
            </a:r>
            <a:br>
              <a:rPr lang="en" sz="15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5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-Reading books will be changed and monitored when needed.</a:t>
            </a:r>
            <a:endParaRPr dirty="0"/>
          </a:p>
        </p:txBody>
      </p:sp>
      <p:pic>
        <p:nvPicPr>
          <p:cNvPr id="163" name="Google Shape;16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629" y="2827292"/>
            <a:ext cx="8248600" cy="1991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 txBox="1">
            <a:spLocks noGrp="1"/>
          </p:cNvSpPr>
          <p:nvPr>
            <p:ph type="title"/>
          </p:nvPr>
        </p:nvSpPr>
        <p:spPr>
          <a:xfrm>
            <a:off x="427825" y="845600"/>
            <a:ext cx="3900000" cy="30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33"/>
              <a:buNone/>
            </a:pPr>
            <a:r>
              <a:rPr lang="en" sz="34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PE days are Wednesday and </a:t>
            </a:r>
            <a:r>
              <a:rPr lang="en-GB" sz="34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Thursday.</a:t>
            </a:r>
            <a:endParaRPr sz="3400"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5" name="Google Shape;17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3050" y="742488"/>
            <a:ext cx="3899850" cy="365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7ebf33d41d_0_473"/>
          <p:cNvSpPr txBox="1">
            <a:spLocks noGrp="1"/>
          </p:cNvSpPr>
          <p:nvPr>
            <p:ph type="title"/>
          </p:nvPr>
        </p:nvSpPr>
        <p:spPr>
          <a:xfrm>
            <a:off x="352775" y="4100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33"/>
              <a:buNone/>
            </a:pPr>
            <a:r>
              <a:rPr lang="en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Personal belongings</a:t>
            </a:r>
            <a:endParaRPr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Google Shape;181;g37ebf33d41d_0_473"/>
          <p:cNvSpPr txBox="1">
            <a:spLocks noGrp="1"/>
          </p:cNvSpPr>
          <p:nvPr>
            <p:ph type="body" idx="1"/>
          </p:nvPr>
        </p:nvSpPr>
        <p:spPr>
          <a:xfrm>
            <a:off x="281250" y="1146750"/>
            <a:ext cx="6086700" cy="34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If your child needs to bring a </a:t>
            </a:r>
            <a:r>
              <a:rPr lang="en" sz="2000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phone or keys</a:t>
            </a:r>
            <a:r>
              <a:rPr lang="en" sz="20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 to school, these must be placed in the </a:t>
            </a:r>
            <a:r>
              <a:rPr lang="en" sz="2000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phone box</a:t>
            </a:r>
            <a:r>
              <a:rPr lang="en" sz="20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, which will be kept safely in the school office.</a:t>
            </a:r>
            <a:endParaRPr sz="20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kindly ask that children </a:t>
            </a:r>
            <a:r>
              <a:rPr lang="en" sz="2000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do not bring in personal belongings</a:t>
            </a:r>
            <a:r>
              <a:rPr lang="en" sz="20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 such as stationery or toys. These can cause unnecessary disruptions to learning, and staff cannot be responsible for any loss or damage.</a:t>
            </a:r>
            <a:endParaRPr sz="20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  <p:pic>
        <p:nvPicPr>
          <p:cNvPr id="182" name="Google Shape;182;g37ebf33d41d_0_4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7000" y="410000"/>
            <a:ext cx="1609150" cy="13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7ebf33d41d_0_4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8183" y="1880100"/>
            <a:ext cx="1846779" cy="138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37ebf33d41d_0_4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3175" y="3561671"/>
            <a:ext cx="1932975" cy="120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7ebf33d41d_1_10"/>
          <p:cNvSpPr txBox="1">
            <a:spLocks noGrp="1"/>
          </p:cNvSpPr>
          <p:nvPr>
            <p:ph type="title"/>
          </p:nvPr>
        </p:nvSpPr>
        <p:spPr>
          <a:xfrm>
            <a:off x="346175" y="3404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Assessments</a:t>
            </a:r>
            <a:endParaRPr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8" name="Google Shape;198;g37ebf33d41d_1_10"/>
          <p:cNvSpPr txBox="1">
            <a:spLocks noGrp="1"/>
          </p:cNvSpPr>
          <p:nvPr>
            <p:ph type="body" idx="1"/>
          </p:nvPr>
        </p:nvSpPr>
        <p:spPr>
          <a:xfrm>
            <a:off x="346175" y="1052525"/>
            <a:ext cx="8383200" cy="37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c Sans MS"/>
              <a:buChar char="-"/>
            </a:pPr>
            <a: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NFER </a:t>
            </a:r>
            <a:b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These take place at the end of each term and consist of: </a:t>
            </a:r>
            <a:b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1 spelling</a:t>
            </a:r>
            <a:b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1 Grammar</a:t>
            </a:r>
            <a:b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1 reading comprehension (over 3 different texts)</a:t>
            </a:r>
            <a:b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1 Arithmetic</a:t>
            </a:r>
            <a:b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2 maths reasoning.</a:t>
            </a:r>
            <a:endParaRPr sz="14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c Sans MS"/>
              <a:buChar char="-"/>
            </a:pPr>
            <a:r>
              <a:rPr lang="en" sz="14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Writing assessments in English every half term. This term, your child’s writing will be assessed through a diary entry from the book ‘Skellig’.</a:t>
            </a:r>
            <a:endParaRPr sz="14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9" name="Google Shape;199;g37ebf33d41d_1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4900" y="286650"/>
            <a:ext cx="2419825" cy="16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37ebf33d41d_1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4721" y="1958196"/>
            <a:ext cx="1571625" cy="143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7ebf33d41d_1_15"/>
          <p:cNvSpPr txBox="1">
            <a:spLocks noGrp="1"/>
          </p:cNvSpPr>
          <p:nvPr>
            <p:ph type="title"/>
          </p:nvPr>
        </p:nvSpPr>
        <p:spPr>
          <a:xfrm>
            <a:off x="582675" y="3055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Dates for the diary</a:t>
            </a:r>
            <a:endParaRPr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6" name="Google Shape;206;g37ebf33d41d_1_15"/>
          <p:cNvSpPr txBox="1">
            <a:spLocks noGrp="1"/>
          </p:cNvSpPr>
          <p:nvPr>
            <p:ph type="body" idx="1"/>
          </p:nvPr>
        </p:nvSpPr>
        <p:spPr>
          <a:xfrm>
            <a:off x="367675" y="996425"/>
            <a:ext cx="55134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4605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None/>
            </a:pPr>
            <a:endParaRPr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Comic Sans MS"/>
              <a:buChar char="-"/>
            </a:pPr>
            <a:r>
              <a:rPr lang="en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Start of term Mass: Wednesday 23</a:t>
            </a:r>
            <a:r>
              <a:rPr lang="en" baseline="300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rd</a:t>
            </a:r>
            <a:r>
              <a:rPr lang="en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 September 10am at Our Lady of Mount Carmel Church</a:t>
            </a:r>
            <a:br>
              <a:rPr lang="en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Comic Sans MS"/>
              <a:buChar char="-"/>
            </a:pPr>
            <a:r>
              <a:rPr lang="en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5 class assembly: </a:t>
            </a:r>
            <a:r>
              <a:rPr lang="en-GB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Thursday 3</a:t>
            </a:r>
            <a:r>
              <a:rPr lang="en-GB" baseline="30000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rd</a:t>
            </a:r>
            <a:r>
              <a:rPr lang="en-GB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 October 9am</a:t>
            </a:r>
            <a:endParaRPr lang="en"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Comic Sans MS"/>
              <a:buChar char="-"/>
            </a:pPr>
            <a:endParaRPr lang="en"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Comic Sans MS"/>
              <a:buChar char="-"/>
            </a:pPr>
            <a:r>
              <a:rPr lang="en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Oppurtunities for museum visits o</a:t>
            </a:r>
            <a:r>
              <a:rPr lang="en-GB" dirty="0" err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ver</a:t>
            </a:r>
            <a:r>
              <a:rPr lang="en-GB" dirty="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 each term to tie in with our curriculum</a:t>
            </a:r>
            <a:endParaRPr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7" name="Google Shape;207;g37ebf33d41d_1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1575" y="3072588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37ebf33d41d_1_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688" y="3405975"/>
            <a:ext cx="3248025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7ebf33d41d_1_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69913" y="305488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37ebf33d41d_1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3300"/>
            <a:ext cx="8839200" cy="472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7ebf33d41d_1_28"/>
          <p:cNvSpPr txBox="1">
            <a:spLocks noGrp="1"/>
          </p:cNvSpPr>
          <p:nvPr>
            <p:ph type="title"/>
          </p:nvPr>
        </p:nvSpPr>
        <p:spPr>
          <a:xfrm>
            <a:off x="819150" y="345775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Prayer</a:t>
            </a:r>
            <a:endParaRPr sz="3300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0" name="Google Shape;220;g37ebf33d41d_1_28"/>
          <p:cNvSpPr txBox="1">
            <a:spLocks noGrp="1"/>
          </p:cNvSpPr>
          <p:nvPr>
            <p:ph type="body" idx="1"/>
          </p:nvPr>
        </p:nvSpPr>
        <p:spPr>
          <a:xfrm>
            <a:off x="819150" y="1300375"/>
            <a:ext cx="7505700" cy="332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Loving God,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thank You for gathering us here at the start of this new academic year.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Bless our children as they learn and grow,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our parents as they support and guide,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our staff as they teach and care.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Fill our classroom with friendship, respect and joy.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Help us to live out the Gospel value of dignity,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treating each other with kindness and love.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May this year be filled with learning, laughter and faith.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en" sz="1325" b="1">
                <a:solidFill>
                  <a:schemeClr val="accent6"/>
                </a:solidFill>
                <a:latin typeface="Comic Sans MS"/>
                <a:ea typeface="Comic Sans MS"/>
                <a:cs typeface="Comic Sans MS"/>
                <a:sym typeface="Comic Sans MS"/>
              </a:rPr>
              <a:t>Amen</a:t>
            </a:r>
            <a:endParaRPr sz="1325" b="1">
              <a:solidFill>
                <a:schemeClr val="accent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275"/>
              <a:buNone/>
            </a:pPr>
            <a:endParaRPr sz="325"/>
          </a:p>
        </p:txBody>
      </p:sp>
      <p:pic>
        <p:nvPicPr>
          <p:cNvPr id="221" name="Google Shape;221;g37ebf33d41d_1_28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1030138" y="351872"/>
            <a:ext cx="7083725" cy="443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930</Words>
  <Application>Microsoft Office PowerPoint</Application>
  <PresentationFormat>On-screen Show (16:9)</PresentationFormat>
  <Paragraphs>75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Comic Sans MS</vt:lpstr>
      <vt:lpstr>Calibri</vt:lpstr>
      <vt:lpstr>Nunito</vt:lpstr>
      <vt:lpstr>Arial</vt:lpstr>
      <vt:lpstr>Shift</vt:lpstr>
      <vt:lpstr>Wednesday 16th September 2026  Welcome to Year 5 Open Classroom  From small seeds, great lives grow.</vt:lpstr>
      <vt:lpstr>Meet the team:</vt:lpstr>
      <vt:lpstr>On the first day of Year 5, we created our own class rules and signed them promising we would would try our best each day to follow them. </vt:lpstr>
      <vt:lpstr>  At St Mary’s, behaviour is rooted from the teaching of Gospel Values and of the Catholic Church into every aspect of learning. This term, our focus will be ‘dignity’.   Dignity: every person is valuable, important and deserves to be treated with respect.</vt:lpstr>
      <vt:lpstr>PowerPoint Presentation</vt:lpstr>
      <vt:lpstr>PowerPoint Presentation</vt:lpstr>
      <vt:lpstr>PowerPoint Presentation</vt:lpstr>
      <vt:lpstr>Goals</vt:lpstr>
      <vt:lpstr>PowerPoint Presentation</vt:lpstr>
      <vt:lpstr>PowerPoint Presentation</vt:lpstr>
      <vt:lpstr>Homework</vt:lpstr>
      <vt:lpstr>PE days are Wednesday and Thursday.</vt:lpstr>
      <vt:lpstr>Personal belongings</vt:lpstr>
      <vt:lpstr>Assessments</vt:lpstr>
      <vt:lpstr>Dates for the diary</vt:lpstr>
      <vt:lpstr>PowerPoint Presentation</vt:lpstr>
      <vt:lpstr>Prayer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Wednesday 17th September 2025  Welcome to Year 5 Open Classroom  From small seeds, great lives grow.</dc:title>
  <dc:creator>Gillian O'Riordan</dc:creator>
  <cp:lastModifiedBy>Claire Mitchell</cp:lastModifiedBy>
  <cp:revision>8</cp:revision>
  <cp:lastPrinted>2026-09-07T21:49:20Z</cp:lastPrinted>
  <dcterms:modified xsi:type="dcterms:W3CDTF">2026-09-24T15:32:32Z</dcterms:modified>
</cp:coreProperties>
</file>