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2" r:id="rId6"/>
    <p:sldId id="267" r:id="rId7"/>
    <p:sldId id="268" r:id="rId8"/>
    <p:sldId id="261" r:id="rId9"/>
    <p:sldId id="260" r:id="rId10"/>
    <p:sldId id="263" r:id="rId11"/>
    <p:sldId id="264" r:id="rId12"/>
    <p:sldId id="265" r:id="rId13"/>
    <p:sldId id="266" r:id="rId14"/>
  </p:sldIdLst>
  <p:sldSz cx="12192000" cy="6858000"/>
  <p:notesSz cx="6797675" cy="9926638"/>
  <p:embeddedFontLst>
    <p:embeddedFont>
      <p:font typeface="Corbel" panose="020B0503020204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hRzFQI/49qEPqhrYBh424S6tgtE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71" autoAdjust="0"/>
  </p:normalViewPr>
  <p:slideViewPr>
    <p:cSldViewPr snapToGrid="0">
      <p:cViewPr varScale="1">
        <p:scale>
          <a:sx n="79" d="100"/>
          <a:sy n="79" d="100"/>
        </p:scale>
        <p:origin x="17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These golden rules can be applied in school and in the wider world and at home.</a:t>
            </a:r>
            <a:endParaRPr dirty="0"/>
          </a:p>
        </p:txBody>
      </p:sp>
      <p:sp>
        <p:nvSpPr>
          <p:cNvPr id="106" name="Google Shape;106;p3: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r>
              <a:rPr lang="en-GB" dirty="0"/>
              <a:t>We will send you half termly overviews so you can see what your child will learn each half term</a:t>
            </a:r>
          </a:p>
        </p:txBody>
      </p:sp>
    </p:spTree>
    <p:extLst>
      <p:ext uri="{BB962C8B-B14F-4D97-AF65-F5344CB8AC3E}">
        <p14:creationId xmlns:p14="http://schemas.microsoft.com/office/powerpoint/2010/main" val="3458293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pPr rtl="0"/>
            <a:r>
              <a:rPr lang="en-GB" sz="1100" b="0" i="0" u="none" strike="noStrike" cap="none" dirty="0">
                <a:solidFill>
                  <a:srgbClr val="000000"/>
                </a:solidFill>
                <a:effectLst/>
                <a:latin typeface="Arial"/>
                <a:ea typeface="Arial"/>
                <a:cs typeface="Arial"/>
                <a:sym typeface="Arial"/>
              </a:rPr>
              <a:t>Phonics is an important part of learning to read and spell. In Year 1, children continue to build their knowledge of sounds and the letters that represent them through our </a:t>
            </a:r>
            <a:r>
              <a:rPr lang="en-GB" sz="1100" b="1" i="0" u="none" strike="noStrike" cap="none" dirty="0">
                <a:solidFill>
                  <a:srgbClr val="000000"/>
                </a:solidFill>
                <a:effectLst/>
                <a:latin typeface="Arial"/>
                <a:ea typeface="Arial"/>
                <a:cs typeface="Arial"/>
                <a:sym typeface="Arial"/>
              </a:rPr>
              <a:t>Little </a:t>
            </a:r>
            <a:r>
              <a:rPr lang="en-GB" sz="1100" b="1" i="0" u="none" strike="noStrike" cap="none" dirty="0" err="1">
                <a:solidFill>
                  <a:srgbClr val="000000"/>
                </a:solidFill>
                <a:effectLst/>
                <a:latin typeface="Arial"/>
                <a:ea typeface="Arial"/>
                <a:cs typeface="Arial"/>
                <a:sym typeface="Arial"/>
              </a:rPr>
              <a:t>Wandle</a:t>
            </a:r>
            <a:r>
              <a:rPr lang="en-GB" sz="1100" b="1" i="0" u="none" strike="noStrike" cap="none" dirty="0">
                <a:solidFill>
                  <a:srgbClr val="000000"/>
                </a:solidFill>
                <a:effectLst/>
                <a:latin typeface="Arial"/>
                <a:ea typeface="Arial"/>
                <a:cs typeface="Arial"/>
                <a:sym typeface="Arial"/>
              </a:rPr>
              <a:t> Letters and Sounds Revised</a:t>
            </a:r>
            <a:r>
              <a:rPr lang="en-GB" sz="1100" b="0" i="0" u="none" strike="noStrike" cap="none" dirty="0">
                <a:solidFill>
                  <a:srgbClr val="000000"/>
                </a:solidFill>
                <a:effectLst/>
                <a:latin typeface="Arial"/>
                <a:ea typeface="Arial"/>
                <a:cs typeface="Arial"/>
                <a:sym typeface="Arial"/>
              </a:rPr>
              <a:t> phonics programme.</a:t>
            </a:r>
          </a:p>
          <a:p>
            <a:pPr rtl="0"/>
            <a:r>
              <a:rPr lang="en-GB" sz="1100" b="0" i="0" u="none" strike="noStrike" cap="none" dirty="0">
                <a:solidFill>
                  <a:srgbClr val="000000"/>
                </a:solidFill>
                <a:effectLst/>
                <a:latin typeface="Arial"/>
                <a:ea typeface="Arial"/>
                <a:cs typeface="Arial"/>
                <a:sym typeface="Arial"/>
              </a:rPr>
              <a:t>Phonics helps children to:</a:t>
            </a:r>
          </a:p>
          <a:p>
            <a:pPr rtl="0"/>
            <a:r>
              <a:rPr lang="en-GB" sz="1100" b="1" i="0" u="none" strike="noStrike" cap="none" dirty="0">
                <a:solidFill>
                  <a:srgbClr val="000000"/>
                </a:solidFill>
                <a:effectLst/>
                <a:latin typeface="Arial"/>
                <a:ea typeface="Arial"/>
                <a:cs typeface="Arial"/>
                <a:sym typeface="Arial"/>
              </a:rPr>
              <a:t>Read unfamiliar words</a:t>
            </a:r>
            <a:r>
              <a:rPr lang="en-GB" sz="1100" b="0" i="0" u="none" strike="noStrike" cap="none" dirty="0">
                <a:solidFill>
                  <a:srgbClr val="000000"/>
                </a:solidFill>
                <a:effectLst/>
                <a:latin typeface="Arial"/>
                <a:ea typeface="Arial"/>
                <a:cs typeface="Arial"/>
                <a:sym typeface="Arial"/>
              </a:rPr>
              <a:t> by sounding them out and blending the sounds together.</a:t>
            </a:r>
          </a:p>
          <a:p>
            <a:pPr rtl="0"/>
            <a:r>
              <a:rPr lang="en-GB" sz="1100" b="1" i="0" u="none" strike="noStrike" cap="none" dirty="0">
                <a:solidFill>
                  <a:srgbClr val="000000"/>
                </a:solidFill>
                <a:effectLst/>
                <a:latin typeface="Arial"/>
                <a:ea typeface="Arial"/>
                <a:cs typeface="Arial"/>
                <a:sym typeface="Arial"/>
              </a:rPr>
              <a:t>Develop confidence and fluency</a:t>
            </a:r>
            <a:r>
              <a:rPr lang="en-GB" sz="1100" b="0" i="0" u="none" strike="noStrike" cap="none" dirty="0">
                <a:solidFill>
                  <a:srgbClr val="000000"/>
                </a:solidFill>
                <a:effectLst/>
                <a:latin typeface="Arial"/>
                <a:ea typeface="Arial"/>
                <a:cs typeface="Arial"/>
                <a:sym typeface="Arial"/>
              </a:rPr>
              <a:t> when reading.</a:t>
            </a:r>
          </a:p>
          <a:p>
            <a:pPr rtl="0"/>
            <a:r>
              <a:rPr lang="en-GB" sz="1100" b="1" i="0" u="none" strike="noStrike" cap="none" dirty="0">
                <a:solidFill>
                  <a:srgbClr val="000000"/>
                </a:solidFill>
                <a:effectLst/>
                <a:latin typeface="Arial"/>
                <a:ea typeface="Arial"/>
                <a:cs typeface="Arial"/>
                <a:sym typeface="Arial"/>
              </a:rPr>
              <a:t>Spell words</a:t>
            </a:r>
            <a:r>
              <a:rPr lang="en-GB" sz="1100" b="0" i="0" u="none" strike="noStrike" cap="none" dirty="0">
                <a:solidFill>
                  <a:srgbClr val="000000"/>
                </a:solidFill>
                <a:effectLst/>
                <a:latin typeface="Arial"/>
                <a:ea typeface="Arial"/>
                <a:cs typeface="Arial"/>
                <a:sym typeface="Arial"/>
              </a:rPr>
              <a:t> by segmenting them into sounds.</a:t>
            </a:r>
          </a:p>
          <a:p>
            <a:pPr rtl="0"/>
            <a:r>
              <a:rPr lang="en-GB" sz="1100" b="1" i="0" u="none" strike="noStrike" cap="none" dirty="0">
                <a:solidFill>
                  <a:srgbClr val="000000"/>
                </a:solidFill>
                <a:effectLst/>
                <a:latin typeface="Arial"/>
                <a:ea typeface="Arial"/>
                <a:cs typeface="Arial"/>
                <a:sym typeface="Arial"/>
              </a:rPr>
              <a:t>Build a strong foundation</a:t>
            </a:r>
            <a:r>
              <a:rPr lang="en-GB" sz="1100" b="0" i="0" u="none" strike="noStrike" cap="none" dirty="0">
                <a:solidFill>
                  <a:srgbClr val="000000"/>
                </a:solidFill>
                <a:effectLst/>
                <a:latin typeface="Arial"/>
                <a:ea typeface="Arial"/>
                <a:cs typeface="Arial"/>
                <a:sym typeface="Arial"/>
              </a:rPr>
              <a:t> for becoming independent readers and writers.</a:t>
            </a:r>
          </a:p>
          <a:p>
            <a:endParaRPr lang="en-GB" dirty="0"/>
          </a:p>
        </p:txBody>
      </p:sp>
    </p:spTree>
    <p:extLst>
      <p:ext uri="{BB962C8B-B14F-4D97-AF65-F5344CB8AC3E}">
        <p14:creationId xmlns:p14="http://schemas.microsoft.com/office/powerpoint/2010/main" val="3811047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pPr rtl="0"/>
            <a:r>
              <a:rPr lang="en-GB" sz="1100" b="0" i="0" u="none" strike="noStrike" cap="none" dirty="0">
                <a:solidFill>
                  <a:srgbClr val="000000"/>
                </a:solidFill>
                <a:effectLst/>
                <a:latin typeface="Arial"/>
                <a:ea typeface="Arial"/>
                <a:cs typeface="Arial"/>
                <a:sym typeface="Arial"/>
              </a:rPr>
              <a:t>Your comments help us </a:t>
            </a:r>
            <a:r>
              <a:rPr lang="en-GB" sz="1100" b="1" i="0" u="none" strike="noStrike" cap="none" dirty="0">
                <a:solidFill>
                  <a:srgbClr val="000000"/>
                </a:solidFill>
                <a:effectLst/>
                <a:latin typeface="Arial"/>
                <a:ea typeface="Arial"/>
                <a:cs typeface="Arial"/>
                <a:sym typeface="Arial"/>
              </a:rPr>
              <a:t>see how your child is progressing with their reading at home</a:t>
            </a:r>
            <a:r>
              <a:rPr lang="en-GB" sz="1100" b="0" i="0" u="none" strike="noStrike" cap="none" dirty="0">
                <a:solidFill>
                  <a:srgbClr val="000000"/>
                </a:solidFill>
                <a:effectLst/>
                <a:latin typeface="Arial"/>
                <a:ea typeface="Arial"/>
                <a:cs typeface="Arial"/>
                <a:sym typeface="Arial"/>
              </a:rPr>
              <a:t>. They allow us to know which words or sounds your child found tricky, as well as what they enjoyed and are becoming confident with.</a:t>
            </a:r>
          </a:p>
          <a:p>
            <a:pPr rtl="0"/>
            <a:r>
              <a:rPr lang="en-GB" sz="1100" b="0" i="0" u="none" strike="noStrike" cap="none" dirty="0">
                <a:solidFill>
                  <a:srgbClr val="000000"/>
                </a:solidFill>
                <a:effectLst/>
                <a:latin typeface="Arial"/>
                <a:ea typeface="Arial"/>
                <a:cs typeface="Arial"/>
                <a:sym typeface="Arial"/>
              </a:rPr>
              <a:t>Sharing this information helps us </a:t>
            </a:r>
            <a:r>
              <a:rPr lang="en-GB" sz="1100" b="1" i="0" u="none" strike="noStrike" cap="none" dirty="0">
                <a:solidFill>
                  <a:srgbClr val="000000"/>
                </a:solidFill>
                <a:effectLst/>
                <a:latin typeface="Arial"/>
                <a:ea typeface="Arial"/>
                <a:cs typeface="Arial"/>
                <a:sym typeface="Arial"/>
              </a:rPr>
              <a:t>support your child’s reading development in school</a:t>
            </a:r>
            <a:r>
              <a:rPr lang="en-GB" sz="1100" b="0" i="0" u="none" strike="noStrike" cap="none" dirty="0">
                <a:solidFill>
                  <a:srgbClr val="000000"/>
                </a:solidFill>
                <a:effectLst/>
                <a:latin typeface="Arial"/>
                <a:ea typeface="Arial"/>
                <a:cs typeface="Arial"/>
                <a:sym typeface="Arial"/>
              </a:rPr>
              <a:t> and work together to build their confidence and love of reading.</a:t>
            </a:r>
          </a:p>
          <a:p>
            <a:pPr rtl="0"/>
            <a:r>
              <a:rPr lang="en-GB" sz="1100" b="1" i="0" u="none" strike="noStrike" cap="none" dirty="0">
                <a:solidFill>
                  <a:srgbClr val="000000"/>
                </a:solidFill>
                <a:effectLst/>
                <a:latin typeface="Arial"/>
                <a:ea typeface="Arial"/>
                <a:cs typeface="Arial"/>
                <a:sym typeface="Arial"/>
              </a:rPr>
              <a:t>Every comment, however brief, helps us understand and support your child.</a:t>
            </a:r>
            <a:endParaRPr lang="en-GB" sz="1100" b="0" i="0" u="none" strike="noStrike" cap="none" dirty="0">
              <a:solidFill>
                <a:srgbClr val="000000"/>
              </a:solidFill>
              <a:effectLst/>
              <a:latin typeface="Arial"/>
              <a:ea typeface="Arial"/>
              <a:cs typeface="Arial"/>
              <a:sym typeface="Arial"/>
            </a:endParaRPr>
          </a:p>
          <a:p>
            <a:endParaRPr lang="en-GB" dirty="0"/>
          </a:p>
          <a:p>
            <a:r>
              <a:rPr lang="en-GB" dirty="0"/>
              <a:t>I created a document ‘How to comment in a reading record’ to help you on the kind of things to write about.</a:t>
            </a:r>
          </a:p>
        </p:txBody>
      </p:sp>
    </p:spTree>
    <p:extLst>
      <p:ext uri="{BB962C8B-B14F-4D97-AF65-F5344CB8AC3E}">
        <p14:creationId xmlns:p14="http://schemas.microsoft.com/office/powerpoint/2010/main" val="130289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We use our little </a:t>
            </a:r>
            <a:r>
              <a:rPr lang="en-GB" dirty="0" err="1"/>
              <a:t>wandle</a:t>
            </a:r>
            <a:r>
              <a:rPr lang="en-GB" dirty="0"/>
              <a:t> mnemonics to help form letters, making sure children start and finish in the correct place. This helps a smoother transition into cursive joined up writing. </a:t>
            </a:r>
          </a:p>
          <a:p>
            <a:pPr rtl="0"/>
            <a:r>
              <a:rPr lang="en-GB" sz="1100" b="0" i="0" u="none" strike="noStrike" cap="none" dirty="0">
                <a:solidFill>
                  <a:srgbClr val="000000"/>
                </a:solidFill>
                <a:effectLst/>
                <a:latin typeface="Arial"/>
                <a:ea typeface="Arial"/>
                <a:cs typeface="Arial"/>
                <a:sym typeface="Arial"/>
              </a:rPr>
              <a:t>Homework gives children the opportunity to </a:t>
            </a:r>
            <a:r>
              <a:rPr lang="en-GB" sz="1100" b="1" i="0" u="none" strike="noStrike" cap="none" dirty="0">
                <a:solidFill>
                  <a:srgbClr val="000000"/>
                </a:solidFill>
                <a:effectLst/>
                <a:latin typeface="Arial"/>
                <a:ea typeface="Arial"/>
                <a:cs typeface="Arial"/>
                <a:sym typeface="Arial"/>
              </a:rPr>
              <a:t>practise and reinforce the skills they are learning in school</a:t>
            </a:r>
            <a:r>
              <a:rPr lang="en-GB" sz="1100" b="0" i="0" u="none" strike="noStrike" cap="none" dirty="0">
                <a:solidFill>
                  <a:srgbClr val="000000"/>
                </a:solidFill>
                <a:effectLst/>
                <a:latin typeface="Arial"/>
                <a:ea typeface="Arial"/>
                <a:cs typeface="Arial"/>
                <a:sym typeface="Arial"/>
              </a:rPr>
              <a:t>. It helps build confidence, independence and good learning habits.</a:t>
            </a:r>
          </a:p>
          <a:p>
            <a:pPr rtl="0"/>
            <a:r>
              <a:rPr lang="en-GB" sz="1100" b="0" i="0" u="none" strike="noStrike" cap="none" dirty="0">
                <a:solidFill>
                  <a:srgbClr val="000000"/>
                </a:solidFill>
                <a:effectLst/>
                <a:latin typeface="Arial"/>
                <a:ea typeface="Arial"/>
                <a:cs typeface="Arial"/>
                <a:sym typeface="Arial"/>
              </a:rPr>
              <a:t>Parents can support by </a:t>
            </a:r>
            <a:r>
              <a:rPr lang="en-GB" sz="1100" b="1" i="0" u="none" strike="noStrike" cap="none" dirty="0">
                <a:solidFill>
                  <a:srgbClr val="000000"/>
                </a:solidFill>
                <a:effectLst/>
                <a:latin typeface="Arial"/>
                <a:ea typeface="Arial"/>
                <a:cs typeface="Arial"/>
                <a:sym typeface="Arial"/>
              </a:rPr>
              <a:t>encouraging and guiding their child</a:t>
            </a:r>
            <a:r>
              <a:rPr lang="en-GB" sz="1100" b="0" i="0" u="none" strike="noStrike" cap="none" dirty="0">
                <a:solidFill>
                  <a:srgbClr val="000000"/>
                </a:solidFill>
                <a:effectLst/>
                <a:latin typeface="Arial"/>
                <a:ea typeface="Arial"/>
                <a:cs typeface="Arial"/>
                <a:sym typeface="Arial"/>
              </a:rPr>
              <a:t>, but please avoid doing the homework for them. It is important that children have a chance to think, try and make mistakes independently.</a:t>
            </a:r>
          </a:p>
          <a:p>
            <a:pPr rtl="0"/>
            <a:r>
              <a:rPr lang="en-GB" sz="1100" b="1" i="0" u="none" strike="noStrike" cap="none" dirty="0">
                <a:solidFill>
                  <a:srgbClr val="000000"/>
                </a:solidFill>
                <a:effectLst/>
                <a:latin typeface="Arial"/>
                <a:ea typeface="Arial"/>
                <a:cs typeface="Arial"/>
                <a:sym typeface="Arial"/>
              </a:rPr>
              <a:t>Your encouragement and praise are more valuable than getting every answer right!</a:t>
            </a:r>
            <a:endParaRPr lang="en-GB"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
        <p:nvSpPr>
          <p:cNvPr id="127" name="Google Shape;127;p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It is also written on the half termly overview. PE days can change due to a class swap so please keep an eye on class dojo for any changed that week. Children should practise at home to tie shoe laces, if children have not learnt how to tie laces for safety wear Velcro shoes. Not multi coloured shoes.</a:t>
            </a:r>
            <a:endParaRPr dirty="0"/>
          </a:p>
        </p:txBody>
      </p:sp>
      <p:sp>
        <p:nvSpPr>
          <p:cNvPr id="120" name="Google Shape;120;p5: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r>
              <a:rPr lang="en-GB" sz="1100" b="0" i="0" u="none" strike="noStrike" cap="none" dirty="0">
                <a:solidFill>
                  <a:srgbClr val="000000"/>
                </a:solidFill>
                <a:effectLst/>
                <a:latin typeface="Arial"/>
                <a:ea typeface="Arial"/>
                <a:cs typeface="Arial"/>
                <a:sym typeface="Arial"/>
              </a:rPr>
              <a:t>The graphic above shows the year mapped into different areas of the curriculum, to give an idea of the time that should be spent on each unit. </a:t>
            </a:r>
            <a:endParaRPr lang="en-GB" dirty="0"/>
          </a:p>
        </p:txBody>
      </p:sp>
    </p:spTree>
    <p:extLst>
      <p:ext uri="{BB962C8B-B14F-4D97-AF65-F5344CB8AC3E}">
        <p14:creationId xmlns:p14="http://schemas.microsoft.com/office/powerpoint/2010/main" val="4002951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r>
              <a:rPr lang="en-GB" dirty="0"/>
              <a:t>Please note that other young children/ babies cannot be brought in addition on trips. This is for safety of the children and ratios.</a:t>
            </a:r>
          </a:p>
          <a:p>
            <a:r>
              <a:rPr lang="en-GB" dirty="0"/>
              <a:t>Before attending a trip, if you are selected there will be a form to fill out that explains your role and responsibility. The main focus is the safely of the children. You might not be in the same group as your child, you should follow the class teachers instructions and adhere to the school rules. Even if another child might be friends with yours.</a:t>
            </a:r>
          </a:p>
        </p:txBody>
      </p:sp>
    </p:spTree>
    <p:extLst>
      <p:ext uri="{BB962C8B-B14F-4D97-AF65-F5344CB8AC3E}">
        <p14:creationId xmlns:p14="http://schemas.microsoft.com/office/powerpoint/2010/main" val="47196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5113" cy="3722687"/>
          </a:xfrm>
        </p:spPr>
      </p:sp>
      <p:sp>
        <p:nvSpPr>
          <p:cNvPr id="3" name="Notes Placeholder 2"/>
          <p:cNvSpPr>
            <a:spLocks noGrp="1"/>
          </p:cNvSpPr>
          <p:nvPr>
            <p:ph type="body" idx="1"/>
          </p:nvPr>
        </p:nvSpPr>
        <p:spPr/>
        <p:txBody>
          <a:bodyPr/>
          <a:lstStyle/>
          <a:p>
            <a:r>
              <a:rPr lang="en-GB" dirty="0"/>
              <a:t>Please note that we do not hold whole class parties for birthdays </a:t>
            </a:r>
          </a:p>
        </p:txBody>
      </p:sp>
    </p:spTree>
    <p:extLst>
      <p:ext uri="{BB962C8B-B14F-4D97-AF65-F5344CB8AC3E}">
        <p14:creationId xmlns:p14="http://schemas.microsoft.com/office/powerpoint/2010/main" val="1535398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0"/>
          <p:cNvSpPr/>
          <p:nvPr/>
        </p:nvSpPr>
        <p:spPr>
          <a:xfrm>
            <a:off x="231140" y="243840"/>
            <a:ext cx="11724640" cy="6377939"/>
          </a:xfrm>
          <a:prstGeom prst="rect">
            <a:avLst/>
          </a:prstGeom>
          <a:solidFill>
            <a:schemeClr val="lt1"/>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0"/>
          <p:cNvSpPr txBox="1">
            <a:spLocks noGrp="1"/>
          </p:cNvSpPr>
          <p:nvPr>
            <p:ph type="ctrTitle"/>
          </p:nvPr>
        </p:nvSpPr>
        <p:spPr>
          <a:xfrm>
            <a:off x="1109980" y="882376"/>
            <a:ext cx="9966960" cy="2926080"/>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rgbClr val="DF5327"/>
              </a:buClr>
              <a:buSzPts val="7200"/>
              <a:buFont typeface="Corbel"/>
              <a:buNone/>
              <a:defRPr sz="7200" b="1" i="0" u="none" strike="noStrike" cap="none">
                <a:solidFill>
                  <a:srgbClr val="DF5327"/>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0"/>
          <p:cNvSpPr txBox="1">
            <a:spLocks noGrp="1"/>
          </p:cNvSpPr>
          <p:nvPr>
            <p:ph type="subTitle" idx="1"/>
          </p:nvPr>
        </p:nvSpPr>
        <p:spPr>
          <a:xfrm>
            <a:off x="1709530" y="3869634"/>
            <a:ext cx="8767860" cy="138816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400"/>
              </a:spcBef>
              <a:spcAft>
                <a:spcPts val="0"/>
              </a:spcAft>
              <a:buSzPts val="1760"/>
              <a:buNone/>
              <a:defRPr sz="2200">
                <a:solidFill>
                  <a:schemeClr val="accent1"/>
                </a:solidFill>
              </a:defRPr>
            </a:lvl1pPr>
            <a:lvl2pPr lvl="1" algn="ctr">
              <a:lnSpc>
                <a:spcPct val="90000"/>
              </a:lnSpc>
              <a:spcBef>
                <a:spcPts val="200"/>
              </a:spcBef>
              <a:spcAft>
                <a:spcPts val="0"/>
              </a:spcAft>
              <a:buSzPts val="1760"/>
              <a:buNone/>
              <a:defRPr sz="2200"/>
            </a:lvl2pPr>
            <a:lvl3pPr lvl="2" algn="ctr">
              <a:lnSpc>
                <a:spcPct val="90000"/>
              </a:lnSpc>
              <a:spcBef>
                <a:spcPts val="400"/>
              </a:spcBef>
              <a:spcAft>
                <a:spcPts val="0"/>
              </a:spcAft>
              <a:buSzPts val="1760"/>
              <a:buNone/>
              <a:defRPr sz="2200"/>
            </a:lvl3pPr>
            <a:lvl4pPr lvl="3" algn="ctr">
              <a:lnSpc>
                <a:spcPct val="90000"/>
              </a:lnSpc>
              <a:spcBef>
                <a:spcPts val="400"/>
              </a:spcBef>
              <a:spcAft>
                <a:spcPts val="0"/>
              </a:spcAft>
              <a:buSzPts val="1600"/>
              <a:buNone/>
              <a:defRPr sz="2000"/>
            </a:lvl4pPr>
            <a:lvl5pPr lvl="4" algn="ctr">
              <a:lnSpc>
                <a:spcPct val="90000"/>
              </a:lnSpc>
              <a:spcBef>
                <a:spcPts val="400"/>
              </a:spcBef>
              <a:spcAft>
                <a:spcPts val="0"/>
              </a:spcAft>
              <a:buSzPts val="1600"/>
              <a:buNone/>
              <a:defRPr sz="2000"/>
            </a:lvl5pPr>
            <a:lvl6pPr lvl="5" algn="ctr">
              <a:lnSpc>
                <a:spcPct val="90000"/>
              </a:lnSpc>
              <a:spcBef>
                <a:spcPts val="400"/>
              </a:spcBef>
              <a:spcAft>
                <a:spcPts val="0"/>
              </a:spcAft>
              <a:buSzPts val="1600"/>
              <a:buNone/>
              <a:defRPr sz="2000"/>
            </a:lvl6pPr>
            <a:lvl7pPr lvl="6" algn="ctr">
              <a:lnSpc>
                <a:spcPct val="90000"/>
              </a:lnSpc>
              <a:spcBef>
                <a:spcPts val="400"/>
              </a:spcBef>
              <a:spcAft>
                <a:spcPts val="0"/>
              </a:spcAft>
              <a:buSzPts val="1600"/>
              <a:buNone/>
              <a:defRPr sz="2000"/>
            </a:lvl7pPr>
            <a:lvl8pPr lvl="7" algn="ctr">
              <a:lnSpc>
                <a:spcPct val="90000"/>
              </a:lnSpc>
              <a:spcBef>
                <a:spcPts val="400"/>
              </a:spcBef>
              <a:spcAft>
                <a:spcPts val="0"/>
              </a:spcAft>
              <a:buSzPts val="1600"/>
              <a:buNone/>
              <a:defRPr sz="2000"/>
            </a:lvl8pPr>
            <a:lvl9pPr lvl="8" algn="ctr">
              <a:lnSpc>
                <a:spcPct val="90000"/>
              </a:lnSpc>
              <a:spcBef>
                <a:spcPts val="400"/>
              </a:spcBef>
              <a:spcAft>
                <a:spcPts val="400"/>
              </a:spcAft>
              <a:buSzPts val="1600"/>
              <a:buNone/>
              <a:defRPr sz="2000"/>
            </a:lvl9pPr>
          </a:lstStyle>
          <a:p>
            <a:endParaRPr/>
          </a:p>
        </p:txBody>
      </p:sp>
      <p:sp>
        <p:nvSpPr>
          <p:cNvPr id="16" name="Google Shape;16;p10"/>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0"/>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0"/>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accent1"/>
                </a:solidFill>
                <a:latin typeface="Corbel"/>
                <a:ea typeface="Corbel"/>
                <a:cs typeface="Corbel"/>
                <a:sym typeface="Corbel"/>
              </a:defRPr>
            </a:lvl1pPr>
            <a:lvl2pPr marL="0" lvl="1" indent="0" algn="r">
              <a:spcBef>
                <a:spcPts val="0"/>
              </a:spcBef>
              <a:buNone/>
              <a:defRPr sz="1200" b="0" i="0" u="none" strike="noStrike" cap="none">
                <a:solidFill>
                  <a:schemeClr val="accent1"/>
                </a:solidFill>
                <a:latin typeface="Corbel"/>
                <a:ea typeface="Corbel"/>
                <a:cs typeface="Corbel"/>
                <a:sym typeface="Corbel"/>
              </a:defRPr>
            </a:lvl2pPr>
            <a:lvl3pPr marL="0" lvl="2" indent="0" algn="r">
              <a:spcBef>
                <a:spcPts val="0"/>
              </a:spcBef>
              <a:buNone/>
              <a:defRPr sz="1200" b="0" i="0" u="none" strike="noStrike" cap="none">
                <a:solidFill>
                  <a:schemeClr val="accent1"/>
                </a:solidFill>
                <a:latin typeface="Corbel"/>
                <a:ea typeface="Corbel"/>
                <a:cs typeface="Corbel"/>
                <a:sym typeface="Corbel"/>
              </a:defRPr>
            </a:lvl3pPr>
            <a:lvl4pPr marL="0" lvl="3" indent="0" algn="r">
              <a:spcBef>
                <a:spcPts val="0"/>
              </a:spcBef>
              <a:buNone/>
              <a:defRPr sz="1200" b="0" i="0" u="none" strike="noStrike" cap="none">
                <a:solidFill>
                  <a:schemeClr val="accent1"/>
                </a:solidFill>
                <a:latin typeface="Corbel"/>
                <a:ea typeface="Corbel"/>
                <a:cs typeface="Corbel"/>
                <a:sym typeface="Corbel"/>
              </a:defRPr>
            </a:lvl4pPr>
            <a:lvl5pPr marL="0" lvl="4" indent="0" algn="r">
              <a:spcBef>
                <a:spcPts val="0"/>
              </a:spcBef>
              <a:buNone/>
              <a:defRPr sz="1200" b="0" i="0" u="none" strike="noStrike" cap="none">
                <a:solidFill>
                  <a:schemeClr val="accent1"/>
                </a:solidFill>
                <a:latin typeface="Corbel"/>
                <a:ea typeface="Corbel"/>
                <a:cs typeface="Corbel"/>
                <a:sym typeface="Corbel"/>
              </a:defRPr>
            </a:lvl5pPr>
            <a:lvl6pPr marL="0" lvl="5" indent="0" algn="r">
              <a:spcBef>
                <a:spcPts val="0"/>
              </a:spcBef>
              <a:buNone/>
              <a:defRPr sz="1200" b="0" i="0" u="none" strike="noStrike" cap="none">
                <a:solidFill>
                  <a:schemeClr val="accent1"/>
                </a:solidFill>
                <a:latin typeface="Corbel"/>
                <a:ea typeface="Corbel"/>
                <a:cs typeface="Corbel"/>
                <a:sym typeface="Corbel"/>
              </a:defRPr>
            </a:lvl6pPr>
            <a:lvl7pPr marL="0" lvl="6" indent="0" algn="r">
              <a:spcBef>
                <a:spcPts val="0"/>
              </a:spcBef>
              <a:buNone/>
              <a:defRPr sz="1200" b="0" i="0" u="none" strike="noStrike" cap="none">
                <a:solidFill>
                  <a:schemeClr val="accent1"/>
                </a:solidFill>
                <a:latin typeface="Corbel"/>
                <a:ea typeface="Corbel"/>
                <a:cs typeface="Corbel"/>
                <a:sym typeface="Corbel"/>
              </a:defRPr>
            </a:lvl7pPr>
            <a:lvl8pPr marL="0" lvl="7" indent="0" algn="r">
              <a:spcBef>
                <a:spcPts val="0"/>
              </a:spcBef>
              <a:buNone/>
              <a:defRPr sz="1200" b="0" i="0" u="none" strike="noStrike" cap="none">
                <a:solidFill>
                  <a:schemeClr val="accent1"/>
                </a:solidFill>
                <a:latin typeface="Corbel"/>
                <a:ea typeface="Corbel"/>
                <a:cs typeface="Corbel"/>
                <a:sym typeface="Corbel"/>
              </a:defRPr>
            </a:lvl8pPr>
            <a:lvl9pPr marL="0" lvl="8" indent="0" algn="r">
              <a:spcBef>
                <a:spcPts val="0"/>
              </a:spcBef>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GB"/>
              <a:t>‹#›</a:t>
            </a:fld>
            <a:endParaRPr/>
          </a:p>
        </p:txBody>
      </p:sp>
      <p:cxnSp>
        <p:nvCxnSpPr>
          <p:cNvPr id="19" name="Google Shape;19;p10"/>
          <p:cNvCxnSpPr/>
          <p:nvPr/>
        </p:nvCxnSpPr>
        <p:spPr>
          <a:xfrm>
            <a:off x="1978660" y="3733800"/>
            <a:ext cx="8229601" cy="0"/>
          </a:xfrm>
          <a:prstGeom prst="straightConnector1">
            <a:avLst/>
          </a:prstGeom>
          <a:noFill/>
          <a:ln w="10000"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1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1"/>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23" name="Google Shape;23;p11"/>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sp>
        <p:nvSpPr>
          <p:cNvPr id="27" name="Google Shape;27;p12"/>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2"/>
          <p:cNvSpPr txBox="1">
            <a:spLocks noGrp="1"/>
          </p:cNvSpPr>
          <p:nvPr>
            <p:ph type="body" idx="1"/>
          </p:nvPr>
        </p:nvSpPr>
        <p:spPr>
          <a:xfrm>
            <a:off x="913774" y="2367092"/>
            <a:ext cx="10363826" cy="3424107"/>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29" name="Google Shape;29;p12"/>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2"/>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13"/>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lvl1pPr lvl="0" algn="ctr">
              <a:lnSpc>
                <a:spcPct val="85000"/>
              </a:lnSpc>
              <a:spcBef>
                <a:spcPts val="0"/>
              </a:spcBef>
              <a:spcAft>
                <a:spcPts val="0"/>
              </a:spcAft>
              <a:buClr>
                <a:srgbClr val="DF5327"/>
              </a:buClr>
              <a:buSzPts val="7200"/>
              <a:buFont typeface="Corbel"/>
              <a:buNone/>
              <a:defRPr sz="7200" b="1" i="0" u="none" strike="noStrike" cap="none">
                <a:solidFill>
                  <a:srgbClr val="DF5327"/>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3"/>
          <p:cNvSpPr txBox="1">
            <a:spLocks noGrp="1"/>
          </p:cNvSpPr>
          <p:nvPr>
            <p:ph type="body" idx="1"/>
          </p:nvPr>
        </p:nvSpPr>
        <p:spPr>
          <a:xfrm>
            <a:off x="1709928" y="4154520"/>
            <a:ext cx="8769096" cy="1363806"/>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400"/>
              </a:spcBef>
              <a:spcAft>
                <a:spcPts val="0"/>
              </a:spcAft>
              <a:buSzPts val="1760"/>
              <a:buNone/>
              <a:defRPr sz="2200">
                <a:solidFill>
                  <a:schemeClr val="accent1"/>
                </a:solidFill>
              </a:defRPr>
            </a:lvl1pPr>
            <a:lvl2pPr marL="914400" lvl="1" indent="-228600" algn="l">
              <a:lnSpc>
                <a:spcPct val="90000"/>
              </a:lnSpc>
              <a:spcBef>
                <a:spcPts val="200"/>
              </a:spcBef>
              <a:spcAft>
                <a:spcPts val="0"/>
              </a:spcAft>
              <a:buSzPts val="1440"/>
              <a:buNone/>
              <a:defRPr sz="1800">
                <a:solidFill>
                  <a:srgbClr val="888888"/>
                </a:solidFill>
              </a:defRPr>
            </a:lvl2pPr>
            <a:lvl3pPr marL="1371600" lvl="2" indent="-228600" algn="l">
              <a:lnSpc>
                <a:spcPct val="90000"/>
              </a:lnSpc>
              <a:spcBef>
                <a:spcPts val="400"/>
              </a:spcBef>
              <a:spcAft>
                <a:spcPts val="0"/>
              </a:spcAft>
              <a:buSzPts val="1280"/>
              <a:buNone/>
              <a:defRPr sz="1600">
                <a:solidFill>
                  <a:srgbClr val="888888"/>
                </a:solidFill>
              </a:defRPr>
            </a:lvl3pPr>
            <a:lvl4pPr marL="1828800" lvl="3" indent="-228600" algn="l">
              <a:lnSpc>
                <a:spcPct val="90000"/>
              </a:lnSpc>
              <a:spcBef>
                <a:spcPts val="400"/>
              </a:spcBef>
              <a:spcAft>
                <a:spcPts val="0"/>
              </a:spcAft>
              <a:buSzPts val="1120"/>
              <a:buNone/>
              <a:defRPr sz="1400">
                <a:solidFill>
                  <a:srgbClr val="888888"/>
                </a:solidFill>
              </a:defRPr>
            </a:lvl4pPr>
            <a:lvl5pPr marL="2286000" lvl="4" indent="-228600" algn="l">
              <a:lnSpc>
                <a:spcPct val="90000"/>
              </a:lnSpc>
              <a:spcBef>
                <a:spcPts val="400"/>
              </a:spcBef>
              <a:spcAft>
                <a:spcPts val="0"/>
              </a:spcAft>
              <a:buSzPts val="1120"/>
              <a:buNone/>
              <a:defRPr sz="1400">
                <a:solidFill>
                  <a:srgbClr val="888888"/>
                </a:solidFill>
              </a:defRPr>
            </a:lvl5pPr>
            <a:lvl6pPr marL="2743200" lvl="5" indent="-228600" algn="l">
              <a:lnSpc>
                <a:spcPct val="90000"/>
              </a:lnSpc>
              <a:spcBef>
                <a:spcPts val="400"/>
              </a:spcBef>
              <a:spcAft>
                <a:spcPts val="0"/>
              </a:spcAft>
              <a:buSzPts val="1120"/>
              <a:buNone/>
              <a:defRPr sz="1400">
                <a:solidFill>
                  <a:srgbClr val="888888"/>
                </a:solidFill>
              </a:defRPr>
            </a:lvl6pPr>
            <a:lvl7pPr marL="3200400" lvl="6" indent="-228600" algn="l">
              <a:lnSpc>
                <a:spcPct val="90000"/>
              </a:lnSpc>
              <a:spcBef>
                <a:spcPts val="400"/>
              </a:spcBef>
              <a:spcAft>
                <a:spcPts val="0"/>
              </a:spcAft>
              <a:buSzPts val="1120"/>
              <a:buNone/>
              <a:defRPr sz="1400">
                <a:solidFill>
                  <a:srgbClr val="888888"/>
                </a:solidFill>
              </a:defRPr>
            </a:lvl7pPr>
            <a:lvl8pPr marL="3657600" lvl="7" indent="-228600" algn="l">
              <a:lnSpc>
                <a:spcPct val="90000"/>
              </a:lnSpc>
              <a:spcBef>
                <a:spcPts val="400"/>
              </a:spcBef>
              <a:spcAft>
                <a:spcPts val="0"/>
              </a:spcAft>
              <a:buSzPts val="1120"/>
              <a:buNone/>
              <a:defRPr sz="1400">
                <a:solidFill>
                  <a:srgbClr val="888888"/>
                </a:solidFill>
              </a:defRPr>
            </a:lvl8pPr>
            <a:lvl9pPr marL="4114800" lvl="8" indent="-228600" algn="l">
              <a:lnSpc>
                <a:spcPct val="90000"/>
              </a:lnSpc>
              <a:spcBef>
                <a:spcPts val="400"/>
              </a:spcBef>
              <a:spcAft>
                <a:spcPts val="400"/>
              </a:spcAft>
              <a:buSzPts val="1120"/>
              <a:buNone/>
              <a:defRPr sz="1400">
                <a:solidFill>
                  <a:srgbClr val="888888"/>
                </a:solidFill>
              </a:defRPr>
            </a:lvl9pPr>
          </a:lstStyle>
          <a:p>
            <a:endParaRPr/>
          </a:p>
        </p:txBody>
      </p:sp>
      <p:sp>
        <p:nvSpPr>
          <p:cNvPr id="35" name="Google Shape;35;p13"/>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3"/>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3"/>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cxnSp>
        <p:nvCxnSpPr>
          <p:cNvPr id="38" name="Google Shape;38;p13"/>
          <p:cNvCxnSpPr/>
          <p:nvPr/>
        </p:nvCxnSpPr>
        <p:spPr>
          <a:xfrm>
            <a:off x="1981200" y="4020408"/>
            <a:ext cx="8229601" cy="0"/>
          </a:xfrm>
          <a:prstGeom prst="straightConnector1">
            <a:avLst/>
          </a:prstGeom>
          <a:noFill/>
          <a:ln w="1000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14"/>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4"/>
          <p:cNvSpPr txBox="1">
            <a:spLocks noGrp="1"/>
          </p:cNvSpPr>
          <p:nvPr>
            <p:ph type="body" idx="1"/>
          </p:nvPr>
        </p:nvSpPr>
        <p:spPr>
          <a:xfrm>
            <a:off x="1143000" y="2057399"/>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42" name="Google Shape;42;p14"/>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43" name="Google Shape;43;p14"/>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4"/>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4"/>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15"/>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5"/>
          <p:cNvSpPr txBox="1">
            <a:spLocks noGrp="1"/>
          </p:cNvSpPr>
          <p:nvPr>
            <p:ph type="body" idx="1"/>
          </p:nvPr>
        </p:nvSpPr>
        <p:spPr>
          <a:xfrm>
            <a:off x="1143000" y="2001511"/>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49" name="Google Shape;49;p15"/>
          <p:cNvSpPr txBox="1">
            <a:spLocks noGrp="1"/>
          </p:cNvSpPr>
          <p:nvPr>
            <p:ph type="body" idx="2"/>
          </p:nvPr>
        </p:nvSpPr>
        <p:spPr>
          <a:xfrm>
            <a:off x="1143000" y="2721483"/>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50" name="Google Shape;50;p15"/>
          <p:cNvSpPr txBox="1">
            <a:spLocks noGrp="1"/>
          </p:cNvSpPr>
          <p:nvPr>
            <p:ph type="body" idx="3"/>
          </p:nvPr>
        </p:nvSpPr>
        <p:spPr>
          <a:xfrm>
            <a:off x="6269173" y="1999032"/>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51" name="Google Shape;51;p15"/>
          <p:cNvSpPr txBox="1">
            <a:spLocks noGrp="1"/>
          </p:cNvSpPr>
          <p:nvPr>
            <p:ph type="body" idx="4"/>
          </p:nvPr>
        </p:nvSpPr>
        <p:spPr>
          <a:xfrm>
            <a:off x="6269173" y="2719322"/>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52" name="Google Shape;52;p15"/>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5"/>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1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6"/>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6"/>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7"/>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7"/>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8"/>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8"/>
          <p:cNvSpPr txBox="1">
            <a:spLocks noGrp="1"/>
          </p:cNvSpPr>
          <p:nvPr>
            <p:ph type="body" idx="1"/>
          </p:nvPr>
        </p:nvSpPr>
        <p:spPr>
          <a:xfrm>
            <a:off x="5852159" y="1097280"/>
            <a:ext cx="5212080" cy="4663440"/>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400"/>
              </a:spcBef>
              <a:spcAft>
                <a:spcPts val="0"/>
              </a:spcAft>
              <a:buSzPts val="2560"/>
              <a:buChar char="•"/>
              <a:defRPr sz="3200"/>
            </a:lvl1pPr>
            <a:lvl2pPr marL="914400" lvl="1" indent="-370840" algn="l">
              <a:lnSpc>
                <a:spcPct val="90000"/>
              </a:lnSpc>
              <a:spcBef>
                <a:spcPts val="200"/>
              </a:spcBef>
              <a:spcAft>
                <a:spcPts val="0"/>
              </a:spcAft>
              <a:buSzPts val="2240"/>
              <a:buChar char="•"/>
              <a:defRPr sz="2800"/>
            </a:lvl2pPr>
            <a:lvl3pPr marL="1371600" lvl="2" indent="-350519" algn="l">
              <a:lnSpc>
                <a:spcPct val="90000"/>
              </a:lnSpc>
              <a:spcBef>
                <a:spcPts val="400"/>
              </a:spcBef>
              <a:spcAft>
                <a:spcPts val="0"/>
              </a:spcAft>
              <a:buSzPts val="1920"/>
              <a:buChar char="•"/>
              <a:defRPr sz="2400"/>
            </a:lvl3pPr>
            <a:lvl4pPr marL="1828800" lvl="3" indent="-330200" algn="l">
              <a:lnSpc>
                <a:spcPct val="90000"/>
              </a:lnSpc>
              <a:spcBef>
                <a:spcPts val="400"/>
              </a:spcBef>
              <a:spcAft>
                <a:spcPts val="0"/>
              </a:spcAft>
              <a:buSzPts val="1600"/>
              <a:buChar char="•"/>
              <a:defRPr sz="2000"/>
            </a:lvl4pPr>
            <a:lvl5pPr marL="2286000" lvl="4" indent="-330200" algn="l">
              <a:lnSpc>
                <a:spcPct val="90000"/>
              </a:lnSpc>
              <a:spcBef>
                <a:spcPts val="400"/>
              </a:spcBef>
              <a:spcAft>
                <a:spcPts val="0"/>
              </a:spcAft>
              <a:buSzPts val="1600"/>
              <a:buChar char="•"/>
              <a:defRPr sz="2000"/>
            </a:lvl5pPr>
            <a:lvl6pPr marL="2743200" lvl="5" indent="-330200" algn="l">
              <a:lnSpc>
                <a:spcPct val="90000"/>
              </a:lnSpc>
              <a:spcBef>
                <a:spcPts val="400"/>
              </a:spcBef>
              <a:spcAft>
                <a:spcPts val="0"/>
              </a:spcAft>
              <a:buSzPts val="1600"/>
              <a:buChar char="•"/>
              <a:defRPr sz="2000"/>
            </a:lvl6pPr>
            <a:lvl7pPr marL="3200400" lvl="6" indent="-330200" algn="l">
              <a:lnSpc>
                <a:spcPct val="90000"/>
              </a:lnSpc>
              <a:spcBef>
                <a:spcPts val="400"/>
              </a:spcBef>
              <a:spcAft>
                <a:spcPts val="0"/>
              </a:spcAft>
              <a:buSzPts val="1600"/>
              <a:buChar char="•"/>
              <a:defRPr sz="2000"/>
            </a:lvl7pPr>
            <a:lvl8pPr marL="3657600" lvl="7" indent="-330200" algn="l">
              <a:lnSpc>
                <a:spcPct val="90000"/>
              </a:lnSpc>
              <a:spcBef>
                <a:spcPts val="400"/>
              </a:spcBef>
              <a:spcAft>
                <a:spcPts val="0"/>
              </a:spcAft>
              <a:buSzPts val="1600"/>
              <a:buChar char="•"/>
              <a:defRPr sz="2000"/>
            </a:lvl8pPr>
            <a:lvl9pPr marL="4114800" lvl="8" indent="-330200" algn="l">
              <a:lnSpc>
                <a:spcPct val="90000"/>
              </a:lnSpc>
              <a:spcBef>
                <a:spcPts val="400"/>
              </a:spcBef>
              <a:spcAft>
                <a:spcPts val="400"/>
              </a:spcAft>
              <a:buSzPts val="1600"/>
              <a:buChar char="•"/>
              <a:defRPr sz="2000"/>
            </a:lvl9pPr>
          </a:lstStyle>
          <a:p>
            <a:endParaRPr/>
          </a:p>
        </p:txBody>
      </p:sp>
      <p:sp>
        <p:nvSpPr>
          <p:cNvPr id="67" name="Google Shape;67;p18"/>
          <p:cNvSpPr txBox="1">
            <a:spLocks noGrp="1"/>
          </p:cNvSpPr>
          <p:nvPr>
            <p:ph type="body" idx="2"/>
          </p:nvPr>
        </p:nvSpPr>
        <p:spPr>
          <a:xfrm>
            <a:off x="1143000" y="2834640"/>
            <a:ext cx="3931920" cy="30175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68" name="Google Shape;68;p18"/>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8"/>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9"/>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9"/>
          <p:cNvSpPr>
            <a:spLocks noGrp="1"/>
          </p:cNvSpPr>
          <p:nvPr>
            <p:ph type="pic" idx="2"/>
          </p:nvPr>
        </p:nvSpPr>
        <p:spPr>
          <a:xfrm>
            <a:off x="5413248" y="1069847"/>
            <a:ext cx="6099048" cy="4800600"/>
          </a:xfrm>
          <a:prstGeom prst="rect">
            <a:avLst/>
          </a:prstGeom>
          <a:noFill/>
          <a:ln>
            <a:noFill/>
          </a:ln>
        </p:spPr>
      </p:sp>
      <p:sp>
        <p:nvSpPr>
          <p:cNvPr id="74" name="Google Shape;74;p19"/>
          <p:cNvSpPr txBox="1">
            <a:spLocks noGrp="1"/>
          </p:cNvSpPr>
          <p:nvPr>
            <p:ph type="body" idx="1"/>
          </p:nvPr>
        </p:nvSpPr>
        <p:spPr>
          <a:xfrm>
            <a:off x="1143000" y="2834640"/>
            <a:ext cx="3931920" cy="28803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75" name="Google Shape;75;p19"/>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4060136" y="-859736"/>
            <a:ext cx="4038600" cy="9872871"/>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81" name="Google Shape;81;p20"/>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21"/>
          <p:cNvSpPr txBox="1">
            <a:spLocks noGrp="1"/>
          </p:cNvSpPr>
          <p:nvPr>
            <p:ph type="title"/>
          </p:nvPr>
        </p:nvSpPr>
        <p:spPr>
          <a:xfrm rot="5400000">
            <a:off x="7181850" y="2305050"/>
            <a:ext cx="5410200" cy="232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1"/>
          <p:cNvSpPr txBox="1">
            <a:spLocks noGrp="1"/>
          </p:cNvSpPr>
          <p:nvPr>
            <p:ph type="body" idx="1"/>
          </p:nvPr>
        </p:nvSpPr>
        <p:spPr>
          <a:xfrm rot="5400000">
            <a:off x="2152650" y="-247650"/>
            <a:ext cx="5410200" cy="74295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87" name="Google Shape;87;p21"/>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Google Shape;6;p9"/>
          <p:cNvSpPr/>
          <p:nvPr/>
        </p:nvSpPr>
        <p:spPr>
          <a:xfrm>
            <a:off x="231140" y="243840"/>
            <a:ext cx="11724640" cy="6377939"/>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p9"/>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1"/>
              </a:buClr>
              <a:buSzPts val="4400"/>
              <a:buFont typeface="Corbel"/>
              <a:buNone/>
              <a:defRPr sz="44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9"/>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lvl1pPr marL="457200" marR="0" lvl="0" indent="-340360" algn="l" rtl="0">
              <a:lnSpc>
                <a:spcPct val="90000"/>
              </a:lnSpc>
              <a:spcBef>
                <a:spcPts val="1400"/>
              </a:spcBef>
              <a:spcAft>
                <a:spcPts val="0"/>
              </a:spcAft>
              <a:buClr>
                <a:schemeClr val="accent1"/>
              </a:buClr>
              <a:buSzPts val="1760"/>
              <a:buFont typeface="Corbel"/>
              <a:buChar char="•"/>
              <a:defRPr sz="2200" b="0" i="0" u="none" strike="noStrike" cap="none">
                <a:solidFill>
                  <a:schemeClr val="accent1"/>
                </a:solidFill>
                <a:latin typeface="Corbel"/>
                <a:ea typeface="Corbel"/>
                <a:cs typeface="Corbel"/>
                <a:sym typeface="Corbel"/>
              </a:defRPr>
            </a:lvl1pPr>
            <a:lvl2pPr marL="914400" marR="0" lvl="1" indent="-330200" algn="l" rtl="0">
              <a:lnSpc>
                <a:spcPct val="90000"/>
              </a:lnSpc>
              <a:spcBef>
                <a:spcPts val="200"/>
              </a:spcBef>
              <a:spcAft>
                <a:spcPts val="0"/>
              </a:spcAft>
              <a:buClr>
                <a:schemeClr val="accent1"/>
              </a:buClr>
              <a:buSzPts val="1600"/>
              <a:buFont typeface="Corbel"/>
              <a:buChar char="•"/>
              <a:defRPr sz="2000" b="0" i="0" u="none" strike="noStrike" cap="none">
                <a:solidFill>
                  <a:schemeClr val="accent1"/>
                </a:solidFill>
                <a:latin typeface="Corbel"/>
                <a:ea typeface="Corbel"/>
                <a:cs typeface="Corbel"/>
                <a:sym typeface="Corbel"/>
              </a:defRPr>
            </a:lvl2pPr>
            <a:lvl3pPr marL="1371600" marR="0" lvl="2" indent="-320039" algn="l" rtl="0">
              <a:lnSpc>
                <a:spcPct val="90000"/>
              </a:lnSpc>
              <a:spcBef>
                <a:spcPts val="400"/>
              </a:spcBef>
              <a:spcAft>
                <a:spcPts val="0"/>
              </a:spcAft>
              <a:buClr>
                <a:schemeClr val="accent1"/>
              </a:buClr>
              <a:buSzPts val="1440"/>
              <a:buFont typeface="Corbel"/>
              <a:buChar char="•"/>
              <a:defRPr sz="1800" b="0" i="0" u="none" strike="noStrike" cap="none">
                <a:solidFill>
                  <a:schemeClr val="accent1"/>
                </a:solidFill>
                <a:latin typeface="Corbel"/>
                <a:ea typeface="Corbel"/>
                <a:cs typeface="Corbel"/>
                <a:sym typeface="Corbel"/>
              </a:defRPr>
            </a:lvl3pPr>
            <a:lvl4pPr marL="1828800" marR="0" lvl="3" indent="-309880"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4pPr>
            <a:lvl5pPr marL="2286000" marR="0" lvl="4" indent="-309879"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5pPr>
            <a:lvl6pPr marL="2743200" marR="0" lvl="5" indent="-309879"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6pPr>
            <a:lvl7pPr marL="3200400" marR="0" lvl="6" indent="-309879"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7pPr>
            <a:lvl8pPr marL="3657600" marR="0" lvl="7" indent="-309879" algn="l" rtl="0">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8pPr>
            <a:lvl9pPr marL="4114800" marR="0" lvl="8" indent="-309879" algn="l" rtl="0">
              <a:lnSpc>
                <a:spcPct val="90000"/>
              </a:lnSpc>
              <a:spcBef>
                <a:spcPts val="400"/>
              </a:spcBef>
              <a:spcAft>
                <a:spcPts val="40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9pPr>
          </a:lstStyle>
          <a:p>
            <a:endParaRPr/>
          </a:p>
        </p:txBody>
      </p:sp>
      <p:sp>
        <p:nvSpPr>
          <p:cNvPr id="9" name="Google Shape;9;p9"/>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accent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0" name="Google Shape;10;p9"/>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accent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1" name="Google Shape;11;p9"/>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accent1"/>
                </a:solidFill>
                <a:latin typeface="Corbel"/>
                <a:ea typeface="Corbel"/>
                <a:cs typeface="Corbel"/>
                <a:sym typeface="Corbel"/>
              </a:defRPr>
            </a:lvl1pPr>
            <a:lvl2pPr marL="0" marR="0" lvl="1" indent="0" algn="r" rtl="0">
              <a:spcBef>
                <a:spcPts val="0"/>
              </a:spcBef>
              <a:buNone/>
              <a:defRPr sz="1200" b="0" i="0" u="none" strike="noStrike" cap="none">
                <a:solidFill>
                  <a:schemeClr val="accent1"/>
                </a:solidFill>
                <a:latin typeface="Corbel"/>
                <a:ea typeface="Corbel"/>
                <a:cs typeface="Corbel"/>
                <a:sym typeface="Corbel"/>
              </a:defRPr>
            </a:lvl2pPr>
            <a:lvl3pPr marL="0" marR="0" lvl="2" indent="0" algn="r" rtl="0">
              <a:spcBef>
                <a:spcPts val="0"/>
              </a:spcBef>
              <a:buNone/>
              <a:defRPr sz="1200" b="0" i="0" u="none" strike="noStrike" cap="none">
                <a:solidFill>
                  <a:schemeClr val="accent1"/>
                </a:solidFill>
                <a:latin typeface="Corbel"/>
                <a:ea typeface="Corbel"/>
                <a:cs typeface="Corbel"/>
                <a:sym typeface="Corbel"/>
              </a:defRPr>
            </a:lvl3pPr>
            <a:lvl4pPr marL="0" marR="0" lvl="3" indent="0" algn="r" rtl="0">
              <a:spcBef>
                <a:spcPts val="0"/>
              </a:spcBef>
              <a:buNone/>
              <a:defRPr sz="1200" b="0" i="0" u="none" strike="noStrike" cap="none">
                <a:solidFill>
                  <a:schemeClr val="accent1"/>
                </a:solidFill>
                <a:latin typeface="Corbel"/>
                <a:ea typeface="Corbel"/>
                <a:cs typeface="Corbel"/>
                <a:sym typeface="Corbel"/>
              </a:defRPr>
            </a:lvl4pPr>
            <a:lvl5pPr marL="0" marR="0" lvl="4" indent="0" algn="r" rtl="0">
              <a:spcBef>
                <a:spcPts val="0"/>
              </a:spcBef>
              <a:buNone/>
              <a:defRPr sz="1200" b="0" i="0" u="none" strike="noStrike" cap="none">
                <a:solidFill>
                  <a:schemeClr val="accent1"/>
                </a:solidFill>
                <a:latin typeface="Corbel"/>
                <a:ea typeface="Corbel"/>
                <a:cs typeface="Corbel"/>
                <a:sym typeface="Corbel"/>
              </a:defRPr>
            </a:lvl5pPr>
            <a:lvl6pPr marL="0" marR="0" lvl="5" indent="0" algn="r" rtl="0">
              <a:spcBef>
                <a:spcPts val="0"/>
              </a:spcBef>
              <a:buNone/>
              <a:defRPr sz="1200" b="0" i="0" u="none" strike="noStrike" cap="none">
                <a:solidFill>
                  <a:schemeClr val="accent1"/>
                </a:solidFill>
                <a:latin typeface="Corbel"/>
                <a:ea typeface="Corbel"/>
                <a:cs typeface="Corbel"/>
                <a:sym typeface="Corbel"/>
              </a:defRPr>
            </a:lvl6pPr>
            <a:lvl7pPr marL="0" marR="0" lvl="6" indent="0" algn="r" rtl="0">
              <a:spcBef>
                <a:spcPts val="0"/>
              </a:spcBef>
              <a:buNone/>
              <a:defRPr sz="1200" b="0" i="0" u="none" strike="noStrike" cap="none">
                <a:solidFill>
                  <a:schemeClr val="accent1"/>
                </a:solidFill>
                <a:latin typeface="Corbel"/>
                <a:ea typeface="Corbel"/>
                <a:cs typeface="Corbel"/>
                <a:sym typeface="Corbel"/>
              </a:defRPr>
            </a:lvl7pPr>
            <a:lvl8pPr marL="0" marR="0" lvl="7" indent="0" algn="r" rtl="0">
              <a:spcBef>
                <a:spcPts val="0"/>
              </a:spcBef>
              <a:buNone/>
              <a:defRPr sz="1200" b="0" i="0" u="none" strike="noStrike" cap="none">
                <a:solidFill>
                  <a:schemeClr val="accent1"/>
                </a:solidFill>
                <a:latin typeface="Corbel"/>
                <a:ea typeface="Corbel"/>
                <a:cs typeface="Corbel"/>
                <a:sym typeface="Corbel"/>
              </a:defRPr>
            </a:lvl8pPr>
            <a:lvl9pPr marL="0" marR="0" lvl="8" indent="0" algn="r" rtl="0">
              <a:spcBef>
                <a:spcPts val="0"/>
              </a:spcBef>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ctrTitle"/>
          </p:nvPr>
        </p:nvSpPr>
        <p:spPr>
          <a:xfrm>
            <a:off x="1751012" y="141288"/>
            <a:ext cx="8689976" cy="2509213"/>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DF5327"/>
              </a:buClr>
              <a:buSzPts val="7200"/>
              <a:buFont typeface="Corbel"/>
              <a:buNone/>
            </a:pPr>
            <a:r>
              <a:rPr lang="en-GB"/>
              <a:t>YEAR 1 OPEN CLASSROOM</a:t>
            </a:r>
            <a:endParaRPr/>
          </a:p>
        </p:txBody>
      </p:sp>
      <p:sp>
        <p:nvSpPr>
          <p:cNvPr id="95" name="Google Shape;95;p1"/>
          <p:cNvSpPr txBox="1">
            <a:spLocks noGrp="1"/>
          </p:cNvSpPr>
          <p:nvPr>
            <p:ph type="subTitle" idx="1"/>
          </p:nvPr>
        </p:nvSpPr>
        <p:spPr>
          <a:xfrm>
            <a:off x="1543622" y="2743200"/>
            <a:ext cx="8689976" cy="137159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1760"/>
              <a:buNone/>
            </a:pPr>
            <a:r>
              <a:rPr lang="en-GB" dirty="0"/>
              <a:t>Monday 28</a:t>
            </a:r>
            <a:r>
              <a:rPr lang="en-GB" baseline="30000" dirty="0"/>
              <a:t>th</a:t>
            </a:r>
            <a:r>
              <a:rPr lang="en-GB" dirty="0"/>
              <a:t> September 2026</a:t>
            </a:r>
            <a:endParaRPr dirty="0"/>
          </a:p>
        </p:txBody>
      </p:sp>
      <p:pic>
        <p:nvPicPr>
          <p:cNvPr id="96" name="Google Shape;96;p1" descr="Year 3 | Hollymount School"/>
          <p:cNvPicPr preferRelativeResize="0"/>
          <p:nvPr/>
        </p:nvPicPr>
        <p:blipFill rotWithShape="1">
          <a:blip r:embed="rId3">
            <a:alphaModFix/>
          </a:blip>
          <a:srcRect b="40715"/>
          <a:stretch/>
        </p:blipFill>
        <p:spPr>
          <a:xfrm>
            <a:off x="2705493" y="4023204"/>
            <a:ext cx="7024541" cy="17365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GB"/>
              <a:t>The Year 1 team</a:t>
            </a:r>
            <a:endParaRPr/>
          </a:p>
        </p:txBody>
      </p:sp>
      <p:sp>
        <p:nvSpPr>
          <p:cNvPr id="102" name="Google Shape;102;p2"/>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920"/>
              <a:buChar char="•"/>
            </a:pPr>
            <a:r>
              <a:rPr lang="en-GB" sz="2400" dirty="0"/>
              <a:t>Miss Sambi</a:t>
            </a:r>
            <a:endParaRPr dirty="0"/>
          </a:p>
          <a:p>
            <a:pPr marL="228600" lvl="0" indent="-182880" algn="l" rtl="0">
              <a:lnSpc>
                <a:spcPct val="90000"/>
              </a:lnSpc>
              <a:spcBef>
                <a:spcPts val="1400"/>
              </a:spcBef>
              <a:spcAft>
                <a:spcPts val="0"/>
              </a:spcAft>
              <a:buSzPts val="1920"/>
              <a:buChar char="•"/>
            </a:pPr>
            <a:r>
              <a:rPr lang="en-GB" sz="2400" dirty="0"/>
              <a:t>Miss Fifi</a:t>
            </a:r>
          </a:p>
          <a:p>
            <a:pPr marL="228600" lvl="0" indent="-182880" algn="l" rtl="0">
              <a:lnSpc>
                <a:spcPct val="90000"/>
              </a:lnSpc>
              <a:spcBef>
                <a:spcPts val="1400"/>
              </a:spcBef>
              <a:spcAft>
                <a:spcPts val="0"/>
              </a:spcAft>
              <a:buSzPts val="1920"/>
              <a:buChar char="•"/>
            </a:pPr>
            <a:r>
              <a:rPr lang="en-GB" sz="2400" dirty="0"/>
              <a:t>Miss Jess (Tuesday &amp; Friday)</a:t>
            </a:r>
          </a:p>
          <a:p>
            <a:pPr marL="228600" lvl="0" indent="-182880" algn="l" rtl="0">
              <a:lnSpc>
                <a:spcPct val="90000"/>
              </a:lnSpc>
              <a:spcBef>
                <a:spcPts val="1400"/>
              </a:spcBef>
              <a:spcAft>
                <a:spcPts val="0"/>
              </a:spcAft>
              <a:buSzPts val="1920"/>
              <a:buChar char="•"/>
            </a:pPr>
            <a:r>
              <a:rPr lang="en-GB" sz="2400" dirty="0"/>
              <a:t>Ms </a:t>
            </a:r>
            <a:r>
              <a:rPr lang="en-GB" sz="2400" dirty="0" err="1"/>
              <a:t>Galvis</a:t>
            </a:r>
            <a:r>
              <a:rPr lang="en-GB" sz="2400" dirty="0"/>
              <a:t> (NEST)</a:t>
            </a:r>
          </a:p>
          <a:p>
            <a:pPr marL="228600" lvl="0" indent="-182880" algn="l" rtl="0">
              <a:lnSpc>
                <a:spcPct val="90000"/>
              </a:lnSpc>
              <a:spcBef>
                <a:spcPts val="1400"/>
              </a:spcBef>
              <a:spcAft>
                <a:spcPts val="0"/>
              </a:spcAft>
              <a:buSzPts val="1920"/>
              <a:buChar char="•"/>
            </a:pPr>
            <a:r>
              <a:rPr lang="en-GB" sz="2400" dirty="0"/>
              <a:t>Miss Rachel </a:t>
            </a:r>
            <a:endParaRPr sz="2400" dirty="0"/>
          </a:p>
        </p:txBody>
      </p:sp>
      <p:pic>
        <p:nvPicPr>
          <p:cNvPr id="103" name="Google Shape;103;p2" descr="hello 2.0 — Basic Apple Guy"/>
          <p:cNvPicPr preferRelativeResize="0"/>
          <p:nvPr/>
        </p:nvPicPr>
        <p:blipFill rotWithShape="1">
          <a:blip r:embed="rId3">
            <a:alphaModFix/>
          </a:blip>
          <a:srcRect/>
          <a:stretch/>
        </p:blipFill>
        <p:spPr>
          <a:xfrm>
            <a:off x="5542961" y="2274216"/>
            <a:ext cx="5744066" cy="323103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GB"/>
              <a:t>Our class rules in Year 1</a:t>
            </a:r>
            <a:endParaRPr/>
          </a:p>
        </p:txBody>
      </p:sp>
      <p:sp>
        <p:nvSpPr>
          <p:cNvPr id="109" name="Google Shape;109;p3"/>
          <p:cNvSpPr txBox="1">
            <a:spLocks noGrp="1"/>
          </p:cNvSpPr>
          <p:nvPr>
            <p:ph type="body" idx="1"/>
          </p:nvPr>
        </p:nvSpPr>
        <p:spPr>
          <a:xfrm>
            <a:off x="913774" y="2367092"/>
            <a:ext cx="4761162" cy="3424107"/>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2560"/>
              <a:buChar char="•"/>
            </a:pPr>
            <a:r>
              <a:rPr lang="en-GB" sz="3200" dirty="0"/>
              <a:t>On the first day of Year 1 we collaborated as a class to think of some class rules that we thought were important.</a:t>
            </a:r>
            <a:endParaRPr dirty="0"/>
          </a:p>
        </p:txBody>
      </p:sp>
      <p:pic>
        <p:nvPicPr>
          <p:cNvPr id="110" name="Google Shape;110;p3"/>
          <p:cNvPicPr preferRelativeResize="0"/>
          <p:nvPr/>
        </p:nvPicPr>
        <p:blipFill>
          <a:blip r:embed="rId3">
            <a:alphaModFix/>
          </a:blip>
          <a:stretch>
            <a:fillRect/>
          </a:stretch>
        </p:blipFill>
        <p:spPr>
          <a:xfrm>
            <a:off x="7772770" y="343085"/>
            <a:ext cx="3245750" cy="3245750"/>
          </a:xfrm>
          <a:prstGeom prst="rect">
            <a:avLst/>
          </a:prstGeom>
          <a:noFill/>
          <a:ln>
            <a:noFill/>
          </a:ln>
        </p:spPr>
      </p:pic>
      <p:pic>
        <p:nvPicPr>
          <p:cNvPr id="2" name="Picture 1">
            <a:extLst>
              <a:ext uri="{FF2B5EF4-FFF2-40B4-BE49-F238E27FC236}">
                <a16:creationId xmlns:a16="http://schemas.microsoft.com/office/drawing/2014/main" id="{7960A913-AFDB-423E-8297-607551298E8B}"/>
              </a:ext>
            </a:extLst>
          </p:cNvPr>
          <p:cNvPicPr>
            <a:picLocks noChangeAspect="1"/>
          </p:cNvPicPr>
          <p:nvPr/>
        </p:nvPicPr>
        <p:blipFill>
          <a:blip r:embed="rId4"/>
          <a:stretch>
            <a:fillRect/>
          </a:stretch>
        </p:blipFill>
        <p:spPr>
          <a:xfrm>
            <a:off x="5467280" y="3107832"/>
            <a:ext cx="6100320" cy="324575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GB"/>
              <a:t>Behaviour systems in Year 1</a:t>
            </a:r>
            <a:endParaRPr/>
          </a:p>
        </p:txBody>
      </p:sp>
      <p:sp>
        <p:nvSpPr>
          <p:cNvPr id="116" name="Google Shape;116;p4"/>
          <p:cNvSpPr txBox="1">
            <a:spLocks noGrp="1"/>
          </p:cNvSpPr>
          <p:nvPr>
            <p:ph type="body" idx="1"/>
          </p:nvPr>
        </p:nvSpPr>
        <p:spPr>
          <a:xfrm>
            <a:off x="913774" y="1965960"/>
            <a:ext cx="10363826" cy="3825239"/>
          </a:xfrm>
          <a:prstGeom prst="rect">
            <a:avLst/>
          </a:prstGeom>
          <a:noFill/>
          <a:ln>
            <a:noFill/>
          </a:ln>
        </p:spPr>
        <p:txBody>
          <a:bodyPr spcFirstLastPara="1" wrap="square" lIns="91425" tIns="45700" rIns="91425" bIns="45700" anchor="t" anchorCtr="0">
            <a:normAutofit/>
          </a:bodyPr>
          <a:lstStyle/>
          <a:p>
            <a:pPr marL="228600" lvl="0" indent="-182880">
              <a:spcBef>
                <a:spcPts val="0"/>
              </a:spcBef>
              <a:buSzPts val="1760"/>
            </a:pPr>
            <a:r>
              <a:rPr lang="en-GB" dirty="0"/>
              <a:t>We primarily use positive reinforcement in Year 1.</a:t>
            </a:r>
          </a:p>
          <a:p>
            <a:pPr marL="228600" lvl="0" indent="-182880">
              <a:spcBef>
                <a:spcPts val="0"/>
              </a:spcBef>
              <a:buSzPts val="1760"/>
            </a:pPr>
            <a:endParaRPr lang="en-GB" dirty="0"/>
          </a:p>
          <a:p>
            <a:pPr marL="228600" lvl="0" indent="-182880" algn="l" rtl="0">
              <a:lnSpc>
                <a:spcPct val="90000"/>
              </a:lnSpc>
              <a:spcBef>
                <a:spcPts val="0"/>
              </a:spcBef>
              <a:spcAft>
                <a:spcPts val="0"/>
              </a:spcAft>
              <a:buSzPts val="1760"/>
              <a:buChar char="•"/>
            </a:pPr>
            <a:r>
              <a:rPr lang="en-GB" dirty="0"/>
              <a:t>Star, sun and clouds</a:t>
            </a:r>
            <a:endParaRPr dirty="0"/>
          </a:p>
          <a:p>
            <a:pPr marL="228600" lvl="0" indent="-182880" algn="l" rtl="0">
              <a:lnSpc>
                <a:spcPct val="90000"/>
              </a:lnSpc>
              <a:spcBef>
                <a:spcPts val="1400"/>
              </a:spcBef>
              <a:spcAft>
                <a:spcPts val="0"/>
              </a:spcAft>
              <a:buSzPts val="1760"/>
              <a:buChar char="•"/>
            </a:pPr>
            <a:r>
              <a:rPr lang="en-GB" dirty="0"/>
              <a:t>Class Dojo</a:t>
            </a:r>
            <a:endParaRPr dirty="0"/>
          </a:p>
          <a:p>
            <a:pPr marL="228600" lvl="0" indent="-162560" algn="l" rtl="0">
              <a:lnSpc>
                <a:spcPct val="90000"/>
              </a:lnSpc>
              <a:spcBef>
                <a:spcPts val="1400"/>
              </a:spcBef>
              <a:spcAft>
                <a:spcPts val="0"/>
              </a:spcAft>
              <a:buSzPts val="1440"/>
              <a:buChar char="•"/>
            </a:pPr>
            <a:r>
              <a:rPr lang="en-GB" dirty="0"/>
              <a:t>Pupil of the day</a:t>
            </a:r>
            <a:endParaRPr dirty="0"/>
          </a:p>
          <a:p>
            <a:pPr marL="228600" lvl="0" indent="-182880" algn="l" rtl="0">
              <a:lnSpc>
                <a:spcPct val="90000"/>
              </a:lnSpc>
              <a:spcBef>
                <a:spcPts val="1400"/>
              </a:spcBef>
              <a:spcAft>
                <a:spcPts val="0"/>
              </a:spcAft>
              <a:buSzPts val="1760"/>
              <a:buChar char="•"/>
            </a:pPr>
            <a:r>
              <a:rPr lang="en-GB" dirty="0"/>
              <a:t>Certificates/ stickers</a:t>
            </a:r>
            <a:endParaRPr dirty="0"/>
          </a:p>
          <a:p>
            <a:pPr marL="228600" lvl="0" indent="-182880" algn="l" rtl="0">
              <a:lnSpc>
                <a:spcPct val="90000"/>
              </a:lnSpc>
              <a:spcBef>
                <a:spcPts val="1400"/>
              </a:spcBef>
              <a:spcAft>
                <a:spcPts val="0"/>
              </a:spcAft>
              <a:buSzPts val="1760"/>
              <a:buChar char="•"/>
            </a:pPr>
            <a:r>
              <a:rPr lang="en-GB" dirty="0"/>
              <a:t>Hot chocolate/ Ice lolly Friday</a:t>
            </a:r>
            <a:endParaRPr dirty="0"/>
          </a:p>
        </p:txBody>
      </p:sp>
      <p:pic>
        <p:nvPicPr>
          <p:cNvPr id="117" name="Google Shape;117;p4" descr="Class Dojo | HOLME ST CUTHBERT SCHOOL"/>
          <p:cNvPicPr preferRelativeResize="0"/>
          <p:nvPr/>
        </p:nvPicPr>
        <p:blipFill rotWithShape="1">
          <a:blip r:embed="rId3">
            <a:alphaModFix/>
          </a:blip>
          <a:srcRect/>
          <a:stretch/>
        </p:blipFill>
        <p:spPr>
          <a:xfrm>
            <a:off x="8055047" y="1287780"/>
            <a:ext cx="3546845" cy="2790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8551-CF3A-4B83-973F-E0729E144AE4}"/>
              </a:ext>
            </a:extLst>
          </p:cNvPr>
          <p:cNvSpPr>
            <a:spLocks noGrp="1"/>
          </p:cNvSpPr>
          <p:nvPr>
            <p:ph type="title"/>
          </p:nvPr>
        </p:nvSpPr>
        <p:spPr/>
        <p:txBody>
          <a:bodyPr/>
          <a:lstStyle/>
          <a:p>
            <a:r>
              <a:rPr lang="en-GB" dirty="0"/>
              <a:t>Half termly Parent Overviews</a:t>
            </a:r>
          </a:p>
        </p:txBody>
      </p:sp>
      <p:sp>
        <p:nvSpPr>
          <p:cNvPr id="3" name="Text Placeholder 2">
            <a:extLst>
              <a:ext uri="{FF2B5EF4-FFF2-40B4-BE49-F238E27FC236}">
                <a16:creationId xmlns:a16="http://schemas.microsoft.com/office/drawing/2014/main" id="{729E019F-B0E1-4B35-B5A7-BE4A33466D36}"/>
              </a:ext>
            </a:extLst>
          </p:cNvPr>
          <p:cNvSpPr>
            <a:spLocks noGrp="1"/>
          </p:cNvSpPr>
          <p:nvPr>
            <p:ph type="body" idx="1"/>
          </p:nvPr>
        </p:nvSpPr>
        <p:spPr/>
        <p:txBody>
          <a:bodyPr/>
          <a:lstStyle/>
          <a:p>
            <a:endParaRPr lang="en-GB" dirty="0"/>
          </a:p>
        </p:txBody>
      </p:sp>
      <p:pic>
        <p:nvPicPr>
          <p:cNvPr id="4" name="Picture 3">
            <a:extLst>
              <a:ext uri="{FF2B5EF4-FFF2-40B4-BE49-F238E27FC236}">
                <a16:creationId xmlns:a16="http://schemas.microsoft.com/office/drawing/2014/main" id="{6886D182-6950-4041-881F-2CCBE00EB5DB}"/>
              </a:ext>
            </a:extLst>
          </p:cNvPr>
          <p:cNvPicPr>
            <a:picLocks noChangeAspect="1"/>
          </p:cNvPicPr>
          <p:nvPr/>
        </p:nvPicPr>
        <p:blipFill>
          <a:blip r:embed="rId3"/>
          <a:stretch>
            <a:fillRect/>
          </a:stretch>
        </p:blipFill>
        <p:spPr>
          <a:xfrm>
            <a:off x="305660" y="1572315"/>
            <a:ext cx="5416117" cy="3107685"/>
          </a:xfrm>
          <a:prstGeom prst="rect">
            <a:avLst/>
          </a:prstGeom>
        </p:spPr>
      </p:pic>
      <p:pic>
        <p:nvPicPr>
          <p:cNvPr id="5" name="Picture 4">
            <a:extLst>
              <a:ext uri="{FF2B5EF4-FFF2-40B4-BE49-F238E27FC236}">
                <a16:creationId xmlns:a16="http://schemas.microsoft.com/office/drawing/2014/main" id="{9EF65FD0-1886-46F6-A2B6-70CA431C403C}"/>
              </a:ext>
            </a:extLst>
          </p:cNvPr>
          <p:cNvPicPr>
            <a:picLocks noChangeAspect="1"/>
          </p:cNvPicPr>
          <p:nvPr/>
        </p:nvPicPr>
        <p:blipFill>
          <a:blip r:embed="rId4"/>
          <a:stretch>
            <a:fillRect/>
          </a:stretch>
        </p:blipFill>
        <p:spPr>
          <a:xfrm>
            <a:off x="5529271" y="3094182"/>
            <a:ext cx="6049131" cy="3573770"/>
          </a:xfrm>
          <a:prstGeom prst="rect">
            <a:avLst/>
          </a:prstGeom>
        </p:spPr>
      </p:pic>
    </p:spTree>
    <p:extLst>
      <p:ext uri="{BB962C8B-B14F-4D97-AF65-F5344CB8AC3E}">
        <p14:creationId xmlns:p14="http://schemas.microsoft.com/office/powerpoint/2010/main" val="293324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65B02-9B85-4D8E-B6C1-A18C94FAA987}"/>
              </a:ext>
            </a:extLst>
          </p:cNvPr>
          <p:cNvSpPr>
            <a:spLocks noGrp="1"/>
          </p:cNvSpPr>
          <p:nvPr>
            <p:ph type="title"/>
          </p:nvPr>
        </p:nvSpPr>
        <p:spPr/>
        <p:txBody>
          <a:bodyPr/>
          <a:lstStyle/>
          <a:p>
            <a:r>
              <a:rPr lang="en-GB" dirty="0"/>
              <a:t>Phonics</a:t>
            </a:r>
          </a:p>
        </p:txBody>
      </p:sp>
      <p:sp>
        <p:nvSpPr>
          <p:cNvPr id="3" name="Text Placeholder 2">
            <a:extLst>
              <a:ext uri="{FF2B5EF4-FFF2-40B4-BE49-F238E27FC236}">
                <a16:creationId xmlns:a16="http://schemas.microsoft.com/office/drawing/2014/main" id="{D43B0301-DDCB-43AC-AC8C-0C3BD1EE7124}"/>
              </a:ext>
            </a:extLst>
          </p:cNvPr>
          <p:cNvSpPr>
            <a:spLocks noGrp="1"/>
          </p:cNvSpPr>
          <p:nvPr>
            <p:ph type="body" idx="1"/>
          </p:nvPr>
        </p:nvSpPr>
        <p:spPr>
          <a:xfrm>
            <a:off x="483468" y="1829210"/>
            <a:ext cx="6334191" cy="4419190"/>
          </a:xfrm>
        </p:spPr>
        <p:txBody>
          <a:bodyPr>
            <a:normAutofit lnSpcReduction="10000"/>
          </a:bodyPr>
          <a:lstStyle/>
          <a:p>
            <a:r>
              <a:rPr lang="en-GB" dirty="0"/>
              <a:t>Phonics gives children the skills they need to </a:t>
            </a:r>
            <a:r>
              <a:rPr lang="en-GB" b="1" dirty="0"/>
              <a:t>read and spell confidently</a:t>
            </a:r>
            <a:r>
              <a:rPr lang="en-GB" dirty="0"/>
              <a:t>. In Year 1, we follow the </a:t>
            </a:r>
            <a:r>
              <a:rPr lang="en-GB" b="1" dirty="0"/>
              <a:t>Little </a:t>
            </a:r>
            <a:r>
              <a:rPr lang="en-GB" b="1" dirty="0" err="1"/>
              <a:t>Wandle</a:t>
            </a:r>
            <a:r>
              <a:rPr lang="en-GB" dirty="0"/>
              <a:t> phonics scheme, where children learn to recognise sounds, blend them to read words and segment them to spell.</a:t>
            </a:r>
          </a:p>
          <a:p>
            <a:r>
              <a:rPr lang="en-GB" dirty="0"/>
              <a:t>At the end of Year 1, children complete the </a:t>
            </a:r>
            <a:r>
              <a:rPr lang="en-GB" b="1" dirty="0"/>
              <a:t>Phonics Screening Check</a:t>
            </a:r>
            <a:r>
              <a:rPr lang="en-GB" dirty="0"/>
              <a:t>, which checks their ability to use these skills to read words. It is a short, informal check and helps us identify if any children need additional support.</a:t>
            </a:r>
          </a:p>
          <a:p>
            <a:r>
              <a:rPr lang="en-GB" b="1" dirty="0"/>
              <a:t>Regular reading and practising phonics at home can make a big difference to your child’s confidence and progress.</a:t>
            </a:r>
            <a:endParaRPr lang="en-GB" dirty="0"/>
          </a:p>
        </p:txBody>
      </p:sp>
      <p:pic>
        <p:nvPicPr>
          <p:cNvPr id="3074" name="Picture 2" descr="About us | Letters and Sounds">
            <a:extLst>
              <a:ext uri="{FF2B5EF4-FFF2-40B4-BE49-F238E27FC236}">
                <a16:creationId xmlns:a16="http://schemas.microsoft.com/office/drawing/2014/main" id="{6B2B9F79-6242-458D-89D9-58FB4817E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8576" y="1965960"/>
            <a:ext cx="25908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163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0A66-9BC7-4510-B681-D382520243ED}"/>
              </a:ext>
            </a:extLst>
          </p:cNvPr>
          <p:cNvSpPr>
            <a:spLocks noGrp="1"/>
          </p:cNvSpPr>
          <p:nvPr>
            <p:ph type="title"/>
          </p:nvPr>
        </p:nvSpPr>
        <p:spPr/>
        <p:txBody>
          <a:bodyPr/>
          <a:lstStyle/>
          <a:p>
            <a:r>
              <a:rPr lang="en-GB" dirty="0"/>
              <a:t>Reading</a:t>
            </a:r>
          </a:p>
        </p:txBody>
      </p:sp>
      <p:sp>
        <p:nvSpPr>
          <p:cNvPr id="3" name="Text Placeholder 2">
            <a:extLst>
              <a:ext uri="{FF2B5EF4-FFF2-40B4-BE49-F238E27FC236}">
                <a16:creationId xmlns:a16="http://schemas.microsoft.com/office/drawing/2014/main" id="{7C46EB0E-92FE-49D6-B5B8-85A6174C06D4}"/>
              </a:ext>
            </a:extLst>
          </p:cNvPr>
          <p:cNvSpPr>
            <a:spLocks noGrp="1"/>
          </p:cNvSpPr>
          <p:nvPr>
            <p:ph type="body" idx="1"/>
          </p:nvPr>
        </p:nvSpPr>
        <p:spPr>
          <a:xfrm>
            <a:off x="698621" y="1869551"/>
            <a:ext cx="6011461" cy="4060602"/>
          </a:xfrm>
        </p:spPr>
        <p:txBody>
          <a:bodyPr/>
          <a:lstStyle/>
          <a:p>
            <a:pPr marL="388620" indent="-342900">
              <a:spcBef>
                <a:spcPts val="0"/>
              </a:spcBef>
              <a:buSzPts val="1760"/>
            </a:pPr>
            <a:r>
              <a:rPr lang="en-GB" sz="2000" dirty="0"/>
              <a:t>Reading is to be done daily and reading records are to be signed by an adult. We will be sending a book home that matches their phonic knowledge and a book for pleasure. </a:t>
            </a:r>
          </a:p>
          <a:p>
            <a:pPr marL="388620" indent="-342900">
              <a:spcBef>
                <a:spcPts val="0"/>
              </a:spcBef>
              <a:buSzPts val="1760"/>
            </a:pPr>
            <a:endParaRPr lang="en-GB" sz="2000" dirty="0"/>
          </a:p>
          <a:p>
            <a:pPr marL="388620" indent="-342900">
              <a:spcBef>
                <a:spcPts val="0"/>
              </a:spcBef>
              <a:buSzPts val="1760"/>
            </a:pPr>
            <a:r>
              <a:rPr lang="en-GB" sz="2000" dirty="0"/>
              <a:t>Reading books must be brought in </a:t>
            </a:r>
            <a:r>
              <a:rPr lang="en-GB" sz="2000" b="1" dirty="0"/>
              <a:t>EVERYDAY </a:t>
            </a:r>
            <a:r>
              <a:rPr lang="en-GB" sz="2000" dirty="0"/>
              <a:t>as we use them in our reading practise sessions. Any lost or damaged books will require you to pay a fee to cover the cost of the book.</a:t>
            </a:r>
          </a:p>
          <a:p>
            <a:pPr marL="388620" indent="-342900">
              <a:spcBef>
                <a:spcPts val="0"/>
              </a:spcBef>
              <a:buSzPts val="1760"/>
            </a:pPr>
            <a:endParaRPr lang="en-GB" sz="2000" dirty="0"/>
          </a:p>
          <a:p>
            <a:pPr marL="388620" indent="-342900">
              <a:spcBef>
                <a:spcPts val="0"/>
              </a:spcBef>
              <a:buSzPts val="1760"/>
            </a:pPr>
            <a:r>
              <a:rPr lang="en-GB" sz="2000" dirty="0"/>
              <a:t>Commenting in the reading record is very important. This is our communication</a:t>
            </a:r>
          </a:p>
        </p:txBody>
      </p:sp>
      <p:pic>
        <p:nvPicPr>
          <p:cNvPr id="4098" name="Picture 2" descr="Reading Together Book Blue Cover">
            <a:extLst>
              <a:ext uri="{FF2B5EF4-FFF2-40B4-BE49-F238E27FC236}">
                <a16:creationId xmlns:a16="http://schemas.microsoft.com/office/drawing/2014/main" id="{5D8A03E7-EE9F-4159-BEDA-76CC5F59C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9099" y="853328"/>
            <a:ext cx="3571875" cy="507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823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6"/>
          <p:cNvSpPr txBox="1">
            <a:spLocks noGrp="1"/>
          </p:cNvSpPr>
          <p:nvPr>
            <p:ph type="title"/>
          </p:nvPr>
        </p:nvSpPr>
        <p:spPr>
          <a:xfrm>
            <a:off x="1158240" y="322578"/>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GB" dirty="0"/>
              <a:t>Homework</a:t>
            </a:r>
            <a:endParaRPr dirty="0"/>
          </a:p>
        </p:txBody>
      </p:sp>
      <p:sp>
        <p:nvSpPr>
          <p:cNvPr id="130" name="Google Shape;130;p6"/>
          <p:cNvSpPr txBox="1">
            <a:spLocks noGrp="1"/>
          </p:cNvSpPr>
          <p:nvPr>
            <p:ph type="body" idx="1"/>
          </p:nvPr>
        </p:nvSpPr>
        <p:spPr>
          <a:xfrm>
            <a:off x="382178" y="1416424"/>
            <a:ext cx="7739845" cy="4840799"/>
          </a:xfrm>
          <a:prstGeom prst="rect">
            <a:avLst/>
          </a:prstGeom>
          <a:noFill/>
          <a:ln>
            <a:noFill/>
          </a:ln>
        </p:spPr>
        <p:txBody>
          <a:bodyPr spcFirstLastPara="1" wrap="square" lIns="91425" tIns="45700" rIns="91425" bIns="45700" anchor="t" anchorCtr="0">
            <a:normAutofit/>
          </a:bodyPr>
          <a:lstStyle/>
          <a:p>
            <a:pPr marL="45720" indent="0">
              <a:buSzPts val="1760"/>
              <a:buNone/>
            </a:pPr>
            <a:r>
              <a:rPr lang="en-GB" sz="2400" dirty="0"/>
              <a:t>Homework is sent out on a Thursday and is to be returned on a Tuesday. </a:t>
            </a:r>
          </a:p>
          <a:p>
            <a:pPr marL="45720" indent="0">
              <a:buSzPts val="1760"/>
              <a:buNone/>
            </a:pPr>
            <a:r>
              <a:rPr lang="en-GB" sz="2400" dirty="0"/>
              <a:t>Handwriting, English, Maths, Topic, Spellings</a:t>
            </a:r>
          </a:p>
          <a:p>
            <a:r>
              <a:rPr lang="en-GB" sz="2400" dirty="0"/>
              <a:t>We have high standards of presentation;  children should be practising sitting at a table, writing on the line and forming their letters correctly. </a:t>
            </a:r>
          </a:p>
          <a:p>
            <a:r>
              <a:rPr lang="en-GB" sz="2400" b="1" u="sng" dirty="0"/>
              <a:t>Children should be writing in pencil. Not pen or colouring pencils</a:t>
            </a:r>
          </a:p>
          <a:p>
            <a:r>
              <a:rPr lang="en-GB" dirty="0"/>
              <a:t>Don’t do the homework for your child. Your encouragement and praise are more valuable than getting every answer right!</a:t>
            </a:r>
          </a:p>
          <a:p>
            <a:pPr marL="137160" indent="0">
              <a:buNone/>
            </a:pPr>
            <a:endParaRPr lang="en-GB" sz="2400" b="1" u="sng" dirty="0"/>
          </a:p>
          <a:p>
            <a:pPr marL="137160" indent="0">
              <a:buNone/>
            </a:pPr>
            <a:endParaRPr lang="en-GB" sz="2400" b="1" u="sng" dirty="0"/>
          </a:p>
          <a:p>
            <a:pPr marL="137160" indent="0">
              <a:buNone/>
            </a:pPr>
            <a:endParaRPr lang="en-GB" sz="2400" b="1" u="sng" dirty="0"/>
          </a:p>
          <a:p>
            <a:pPr marL="137160" indent="0">
              <a:buNone/>
            </a:pPr>
            <a:endParaRPr lang="en-GB" sz="2400" b="1" u="sng" dirty="0"/>
          </a:p>
          <a:p>
            <a:pPr marL="45720" lvl="0" indent="0" algn="l" rtl="0">
              <a:lnSpc>
                <a:spcPct val="90000"/>
              </a:lnSpc>
              <a:spcBef>
                <a:spcPts val="1400"/>
              </a:spcBef>
              <a:spcAft>
                <a:spcPts val="0"/>
              </a:spcAft>
              <a:buSzPts val="1760"/>
              <a:buNone/>
            </a:pPr>
            <a:endParaRPr dirty="0"/>
          </a:p>
        </p:txBody>
      </p:sp>
      <p:pic>
        <p:nvPicPr>
          <p:cNvPr id="131" name="Google Shape;131;p6" descr="The Best Higher Education Books Of 2020"/>
          <p:cNvPicPr preferRelativeResize="0"/>
          <p:nvPr/>
        </p:nvPicPr>
        <p:blipFill rotWithShape="1">
          <a:blip r:embed="rId3">
            <a:alphaModFix/>
          </a:blip>
          <a:srcRect/>
          <a:stretch/>
        </p:blipFill>
        <p:spPr>
          <a:xfrm>
            <a:off x="8364072" y="1594002"/>
            <a:ext cx="3445750" cy="4485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GB"/>
              <a:t>PE days</a:t>
            </a:r>
            <a:endParaRPr/>
          </a:p>
        </p:txBody>
      </p:sp>
      <p:sp>
        <p:nvSpPr>
          <p:cNvPr id="123" name="Google Shape;123;p5"/>
          <p:cNvSpPr txBox="1">
            <a:spLocks noGrp="1"/>
          </p:cNvSpPr>
          <p:nvPr>
            <p:ph type="body" idx="1"/>
          </p:nvPr>
        </p:nvSpPr>
        <p:spPr>
          <a:xfrm>
            <a:off x="913774" y="2367092"/>
            <a:ext cx="3810469" cy="3424107"/>
          </a:xfrm>
          <a:prstGeom prst="rect">
            <a:avLst/>
          </a:prstGeom>
          <a:noFill/>
          <a:ln>
            <a:noFill/>
          </a:ln>
        </p:spPr>
        <p:txBody>
          <a:bodyPr spcFirstLastPara="1" wrap="square" lIns="91425" tIns="45700" rIns="91425" bIns="45700" anchor="t" anchorCtr="0">
            <a:normAutofit/>
          </a:bodyPr>
          <a:lstStyle/>
          <a:p>
            <a:pPr marL="228600" lvl="0" indent="-182880" algn="l" rtl="0">
              <a:lnSpc>
                <a:spcPct val="90000"/>
              </a:lnSpc>
              <a:spcBef>
                <a:spcPts val="0"/>
              </a:spcBef>
              <a:spcAft>
                <a:spcPts val="0"/>
              </a:spcAft>
              <a:buSzPts val="1760"/>
              <a:buChar char="•"/>
            </a:pPr>
            <a:r>
              <a:rPr lang="en-GB" dirty="0"/>
              <a:t>Thursday &amp; Friday </a:t>
            </a:r>
          </a:p>
          <a:p>
            <a:pPr marL="45720" lvl="0" indent="0" algn="l" rtl="0">
              <a:lnSpc>
                <a:spcPct val="90000"/>
              </a:lnSpc>
              <a:spcBef>
                <a:spcPts val="0"/>
              </a:spcBef>
              <a:spcAft>
                <a:spcPts val="0"/>
              </a:spcAft>
              <a:buSzPts val="1760"/>
              <a:buNone/>
            </a:pPr>
            <a:endParaRPr lang="en-GB" dirty="0"/>
          </a:p>
          <a:p>
            <a:pPr marL="228600" lvl="0" indent="-182880" algn="l" rtl="0">
              <a:lnSpc>
                <a:spcPct val="90000"/>
              </a:lnSpc>
              <a:spcBef>
                <a:spcPts val="0"/>
              </a:spcBef>
              <a:spcAft>
                <a:spcPts val="0"/>
              </a:spcAft>
              <a:buSzPts val="1760"/>
              <a:buChar char="•"/>
            </a:pPr>
            <a:r>
              <a:rPr lang="en-GB" dirty="0"/>
              <a:t>Label EVERYTHING!</a:t>
            </a:r>
          </a:p>
          <a:p>
            <a:pPr marL="228600" lvl="0" indent="-182880" algn="l" rtl="0">
              <a:lnSpc>
                <a:spcPct val="90000"/>
              </a:lnSpc>
              <a:spcBef>
                <a:spcPts val="0"/>
              </a:spcBef>
              <a:spcAft>
                <a:spcPts val="0"/>
              </a:spcAft>
              <a:buSzPts val="1760"/>
              <a:buChar char="•"/>
            </a:pPr>
            <a:endParaRPr lang="en-GB" dirty="0"/>
          </a:p>
          <a:p>
            <a:pPr marL="228600" lvl="0" indent="-182880" algn="l" rtl="0">
              <a:lnSpc>
                <a:spcPct val="90000"/>
              </a:lnSpc>
              <a:spcBef>
                <a:spcPts val="0"/>
              </a:spcBef>
              <a:spcAft>
                <a:spcPts val="0"/>
              </a:spcAft>
              <a:buSzPts val="1760"/>
              <a:buChar char="•"/>
            </a:pPr>
            <a:r>
              <a:rPr lang="en-GB" dirty="0"/>
              <a:t>Trainers must be appropriate for sport not fashion.</a:t>
            </a:r>
          </a:p>
          <a:p>
            <a:pPr marL="45720" lvl="0" indent="0" algn="l" rtl="0">
              <a:lnSpc>
                <a:spcPct val="90000"/>
              </a:lnSpc>
              <a:spcBef>
                <a:spcPts val="0"/>
              </a:spcBef>
              <a:spcAft>
                <a:spcPts val="0"/>
              </a:spcAft>
              <a:buSzPts val="1760"/>
              <a:buNone/>
            </a:pPr>
            <a:r>
              <a:rPr lang="en-GB" dirty="0"/>
              <a:t>(if trainers have laces, please teach your child how to tie them)</a:t>
            </a:r>
          </a:p>
          <a:p>
            <a:pPr marL="228600" lvl="0" indent="0" algn="l" rtl="0">
              <a:lnSpc>
                <a:spcPct val="90000"/>
              </a:lnSpc>
              <a:spcBef>
                <a:spcPts val="1400"/>
              </a:spcBef>
              <a:spcAft>
                <a:spcPts val="0"/>
              </a:spcAft>
              <a:buNone/>
            </a:pPr>
            <a:endParaRPr lang="en-GB" dirty="0"/>
          </a:p>
          <a:p>
            <a:pPr marL="228600" lvl="0" indent="0" algn="l" rtl="0">
              <a:lnSpc>
                <a:spcPct val="90000"/>
              </a:lnSpc>
              <a:spcBef>
                <a:spcPts val="1400"/>
              </a:spcBef>
              <a:spcAft>
                <a:spcPts val="0"/>
              </a:spcAft>
              <a:buNone/>
            </a:pPr>
            <a:endParaRPr dirty="0"/>
          </a:p>
        </p:txBody>
      </p:sp>
      <p:pic>
        <p:nvPicPr>
          <p:cNvPr id="124" name="Google Shape;124;p5"/>
          <p:cNvPicPr preferRelativeResize="0"/>
          <p:nvPr/>
        </p:nvPicPr>
        <p:blipFill rotWithShape="1">
          <a:blip r:embed="rId3">
            <a:alphaModFix/>
          </a:blip>
          <a:srcRect l="26232" t="13883" r="27033" b="15556"/>
          <a:stretch/>
        </p:blipFill>
        <p:spPr>
          <a:xfrm>
            <a:off x="5307291" y="1066801"/>
            <a:ext cx="5128181" cy="483909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5C59-8B94-46FD-B0F3-36A10C4F44C9}"/>
              </a:ext>
            </a:extLst>
          </p:cNvPr>
          <p:cNvSpPr>
            <a:spLocks noGrp="1"/>
          </p:cNvSpPr>
          <p:nvPr>
            <p:ph type="title"/>
          </p:nvPr>
        </p:nvSpPr>
        <p:spPr>
          <a:xfrm>
            <a:off x="1143000" y="609600"/>
            <a:ext cx="4472709" cy="1356360"/>
          </a:xfrm>
        </p:spPr>
        <p:txBody>
          <a:bodyPr>
            <a:normAutofit fontScale="90000"/>
          </a:bodyPr>
          <a:lstStyle/>
          <a:p>
            <a:r>
              <a:rPr lang="en-GB" dirty="0"/>
              <a:t>Writing expectations for Year 1</a:t>
            </a:r>
          </a:p>
        </p:txBody>
      </p:sp>
      <p:sp>
        <p:nvSpPr>
          <p:cNvPr id="3" name="Text Placeholder 2">
            <a:extLst>
              <a:ext uri="{FF2B5EF4-FFF2-40B4-BE49-F238E27FC236}">
                <a16:creationId xmlns:a16="http://schemas.microsoft.com/office/drawing/2014/main" id="{ECB074AC-6F61-4FAF-8DEB-38823AA1A803}"/>
              </a:ext>
            </a:extLst>
          </p:cNvPr>
          <p:cNvSpPr>
            <a:spLocks noGrp="1"/>
          </p:cNvSpPr>
          <p:nvPr>
            <p:ph type="body" idx="1"/>
          </p:nvPr>
        </p:nvSpPr>
        <p:spPr>
          <a:xfrm>
            <a:off x="913774" y="2367092"/>
            <a:ext cx="5182226" cy="3424107"/>
          </a:xfrm>
        </p:spPr>
        <p:txBody>
          <a:bodyPr/>
          <a:lstStyle/>
          <a:p>
            <a:r>
              <a:rPr lang="en-GB" dirty="0"/>
              <a:t>We will be working throughout the year to build these skills.</a:t>
            </a:r>
          </a:p>
          <a:p>
            <a:endParaRPr lang="en-GB" dirty="0"/>
          </a:p>
          <a:p>
            <a:r>
              <a:rPr lang="en-GB" dirty="0"/>
              <a:t>This is what a child needs to be able to do independently by the end of year 1 to be ‘on track’ for the expected standard in year 2.</a:t>
            </a:r>
          </a:p>
        </p:txBody>
      </p:sp>
      <p:pic>
        <p:nvPicPr>
          <p:cNvPr id="4" name="Picture 3">
            <a:extLst>
              <a:ext uri="{FF2B5EF4-FFF2-40B4-BE49-F238E27FC236}">
                <a16:creationId xmlns:a16="http://schemas.microsoft.com/office/drawing/2014/main" id="{E5166C38-BB00-45CE-9A8D-36A8B6557D52}"/>
              </a:ext>
            </a:extLst>
          </p:cNvPr>
          <p:cNvPicPr>
            <a:picLocks noChangeAspect="1"/>
          </p:cNvPicPr>
          <p:nvPr/>
        </p:nvPicPr>
        <p:blipFill>
          <a:blip r:embed="rId2"/>
          <a:stretch>
            <a:fillRect/>
          </a:stretch>
        </p:blipFill>
        <p:spPr>
          <a:xfrm>
            <a:off x="6464078" y="285311"/>
            <a:ext cx="5249008" cy="6287377"/>
          </a:xfrm>
          <a:prstGeom prst="rect">
            <a:avLst/>
          </a:prstGeom>
        </p:spPr>
      </p:pic>
    </p:spTree>
    <p:extLst>
      <p:ext uri="{BB962C8B-B14F-4D97-AF65-F5344CB8AC3E}">
        <p14:creationId xmlns:p14="http://schemas.microsoft.com/office/powerpoint/2010/main" val="2314655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673FD-8DDC-41F9-B274-E527004BE2E9}"/>
              </a:ext>
            </a:extLst>
          </p:cNvPr>
          <p:cNvSpPr>
            <a:spLocks noGrp="1"/>
          </p:cNvSpPr>
          <p:nvPr>
            <p:ph type="title"/>
          </p:nvPr>
        </p:nvSpPr>
        <p:spPr/>
        <p:txBody>
          <a:bodyPr/>
          <a:lstStyle/>
          <a:p>
            <a:r>
              <a:rPr lang="en-GB" dirty="0"/>
              <a:t>Maths</a:t>
            </a:r>
          </a:p>
        </p:txBody>
      </p:sp>
      <p:sp>
        <p:nvSpPr>
          <p:cNvPr id="3" name="Text Placeholder 2">
            <a:extLst>
              <a:ext uri="{FF2B5EF4-FFF2-40B4-BE49-F238E27FC236}">
                <a16:creationId xmlns:a16="http://schemas.microsoft.com/office/drawing/2014/main" id="{2ADFEB64-7658-40E3-8BD8-61F2135413C6}"/>
              </a:ext>
            </a:extLst>
          </p:cNvPr>
          <p:cNvSpPr>
            <a:spLocks noGrp="1"/>
          </p:cNvSpPr>
          <p:nvPr>
            <p:ph type="body" idx="1"/>
          </p:nvPr>
        </p:nvSpPr>
        <p:spPr>
          <a:xfrm>
            <a:off x="913774" y="3693458"/>
            <a:ext cx="2863899" cy="2097741"/>
          </a:xfrm>
        </p:spPr>
        <p:txBody>
          <a:bodyPr>
            <a:normAutofit/>
          </a:bodyPr>
          <a:lstStyle/>
          <a:p>
            <a:endParaRPr lang="en-GB" dirty="0"/>
          </a:p>
          <a:p>
            <a:r>
              <a:rPr lang="en-GB" dirty="0"/>
              <a:t>We will cover these units throughout the year </a:t>
            </a:r>
          </a:p>
        </p:txBody>
      </p:sp>
      <p:pic>
        <p:nvPicPr>
          <p:cNvPr id="5" name="Picture 4">
            <a:extLst>
              <a:ext uri="{FF2B5EF4-FFF2-40B4-BE49-F238E27FC236}">
                <a16:creationId xmlns:a16="http://schemas.microsoft.com/office/drawing/2014/main" id="{8197C899-B743-42F5-ABBA-F40B33DD918D}"/>
              </a:ext>
            </a:extLst>
          </p:cNvPr>
          <p:cNvPicPr>
            <a:picLocks noChangeAspect="1"/>
          </p:cNvPicPr>
          <p:nvPr/>
        </p:nvPicPr>
        <p:blipFill>
          <a:blip r:embed="rId3"/>
          <a:stretch>
            <a:fillRect/>
          </a:stretch>
        </p:blipFill>
        <p:spPr>
          <a:xfrm>
            <a:off x="8839199" y="437831"/>
            <a:ext cx="3056325" cy="2442405"/>
          </a:xfrm>
          <a:prstGeom prst="rect">
            <a:avLst/>
          </a:prstGeom>
        </p:spPr>
      </p:pic>
      <p:pic>
        <p:nvPicPr>
          <p:cNvPr id="1026" name="Picture 2" descr="NCETM">
            <a:extLst>
              <a:ext uri="{FF2B5EF4-FFF2-40B4-BE49-F238E27FC236}">
                <a16:creationId xmlns:a16="http://schemas.microsoft.com/office/drawing/2014/main" id="{4E77BF51-AB21-4AC6-80C4-8CD90E77E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774" y="1906305"/>
            <a:ext cx="3777673" cy="9739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1E1B8AF-FB24-4C3F-9D16-5A1B35C6083C}"/>
              </a:ext>
            </a:extLst>
          </p:cNvPr>
          <p:cNvPicPr>
            <a:picLocks noChangeAspect="1"/>
          </p:cNvPicPr>
          <p:nvPr/>
        </p:nvPicPr>
        <p:blipFill>
          <a:blip r:embed="rId5"/>
          <a:stretch>
            <a:fillRect/>
          </a:stretch>
        </p:blipFill>
        <p:spPr>
          <a:xfrm>
            <a:off x="4882676" y="2716771"/>
            <a:ext cx="5235757" cy="3775115"/>
          </a:xfrm>
          <a:prstGeom prst="rect">
            <a:avLst/>
          </a:prstGeom>
        </p:spPr>
      </p:pic>
    </p:spTree>
    <p:extLst>
      <p:ext uri="{BB962C8B-B14F-4D97-AF65-F5344CB8AC3E}">
        <p14:creationId xmlns:p14="http://schemas.microsoft.com/office/powerpoint/2010/main" val="3751260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1E06-0096-4A88-87EB-DD32B37ADCAB}"/>
              </a:ext>
            </a:extLst>
          </p:cNvPr>
          <p:cNvSpPr>
            <a:spLocks noGrp="1"/>
          </p:cNvSpPr>
          <p:nvPr>
            <p:ph type="title"/>
          </p:nvPr>
        </p:nvSpPr>
        <p:spPr>
          <a:xfrm>
            <a:off x="468745" y="509717"/>
            <a:ext cx="9875520" cy="1356360"/>
          </a:xfrm>
        </p:spPr>
        <p:txBody>
          <a:bodyPr/>
          <a:lstStyle/>
          <a:p>
            <a:r>
              <a:rPr lang="en-GB" dirty="0"/>
              <a:t>Trips</a:t>
            </a:r>
          </a:p>
        </p:txBody>
      </p:sp>
      <p:sp>
        <p:nvSpPr>
          <p:cNvPr id="3" name="Text Placeholder 2">
            <a:extLst>
              <a:ext uri="{FF2B5EF4-FFF2-40B4-BE49-F238E27FC236}">
                <a16:creationId xmlns:a16="http://schemas.microsoft.com/office/drawing/2014/main" id="{7BC55E78-D327-4B17-8DD7-B8C764E98590}"/>
              </a:ext>
            </a:extLst>
          </p:cNvPr>
          <p:cNvSpPr>
            <a:spLocks noGrp="1"/>
          </p:cNvSpPr>
          <p:nvPr>
            <p:ph type="body" idx="1"/>
          </p:nvPr>
        </p:nvSpPr>
        <p:spPr>
          <a:xfrm>
            <a:off x="913774" y="2367092"/>
            <a:ext cx="4711171" cy="3424107"/>
          </a:xfrm>
        </p:spPr>
        <p:txBody>
          <a:bodyPr/>
          <a:lstStyle/>
          <a:p>
            <a:r>
              <a:rPr lang="en-GB" dirty="0"/>
              <a:t>We will be going on some exciting trips throughout the year. </a:t>
            </a:r>
          </a:p>
          <a:p>
            <a:r>
              <a:rPr lang="en-GB" dirty="0"/>
              <a:t>There may be times we need parent volunteers. If this is the case, I will send a message asking for names (numbers may be limited depending on the trip)</a:t>
            </a:r>
          </a:p>
        </p:txBody>
      </p:sp>
      <p:pic>
        <p:nvPicPr>
          <p:cNvPr id="1026" name="Picture 2" descr="School Trip Clipart Royalty-Free Images ...">
            <a:extLst>
              <a:ext uri="{FF2B5EF4-FFF2-40B4-BE49-F238E27FC236}">
                <a16:creationId xmlns:a16="http://schemas.microsoft.com/office/drawing/2014/main" id="{2F0EC292-A79D-4A6B-8B2F-711BD53445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4763" y="2367092"/>
            <a:ext cx="4500127" cy="363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20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33E08-3323-461B-AA6C-2A4D29AA27A1}"/>
              </a:ext>
            </a:extLst>
          </p:cNvPr>
          <p:cNvSpPr>
            <a:spLocks noGrp="1"/>
          </p:cNvSpPr>
          <p:nvPr>
            <p:ph type="title"/>
          </p:nvPr>
        </p:nvSpPr>
        <p:spPr/>
        <p:txBody>
          <a:bodyPr/>
          <a:lstStyle/>
          <a:p>
            <a:r>
              <a:rPr lang="en-GB" dirty="0"/>
              <a:t>Birthdays</a:t>
            </a:r>
          </a:p>
        </p:txBody>
      </p:sp>
      <p:sp>
        <p:nvSpPr>
          <p:cNvPr id="3" name="Text Placeholder 2">
            <a:extLst>
              <a:ext uri="{FF2B5EF4-FFF2-40B4-BE49-F238E27FC236}">
                <a16:creationId xmlns:a16="http://schemas.microsoft.com/office/drawing/2014/main" id="{5BFAAD66-DC2D-4246-88D0-A20E75D8887C}"/>
              </a:ext>
            </a:extLst>
          </p:cNvPr>
          <p:cNvSpPr>
            <a:spLocks noGrp="1"/>
          </p:cNvSpPr>
          <p:nvPr>
            <p:ph type="body" idx="1"/>
          </p:nvPr>
        </p:nvSpPr>
        <p:spPr>
          <a:xfrm>
            <a:off x="806197" y="1937926"/>
            <a:ext cx="6114555" cy="3881308"/>
          </a:xfrm>
        </p:spPr>
        <p:txBody>
          <a:bodyPr>
            <a:normAutofit fontScale="92500" lnSpcReduction="10000"/>
          </a:bodyPr>
          <a:lstStyle/>
          <a:p>
            <a:r>
              <a:rPr lang="en-GB" sz="2800" dirty="0"/>
              <a:t>We love to celebrate any special day.</a:t>
            </a:r>
          </a:p>
          <a:p>
            <a:r>
              <a:rPr lang="en-GB" sz="2800" dirty="0"/>
              <a:t>We are steering away from cupcakes and hoping you'll opt for a healthier substitute. E.g. donate a book to the class library, give out stickers or pencils, a fruit snack etc.</a:t>
            </a:r>
          </a:p>
          <a:p>
            <a:r>
              <a:rPr lang="en-GB" sz="2800" dirty="0"/>
              <a:t>This makes celebrating birthdays inclusive and safe for all, even for children that have dietary </a:t>
            </a:r>
            <a:r>
              <a:rPr lang="en-GB" sz="2600" dirty="0"/>
              <a:t>requirements and allergies.</a:t>
            </a:r>
          </a:p>
          <a:p>
            <a:endParaRPr lang="en-GB" dirty="0"/>
          </a:p>
        </p:txBody>
      </p:sp>
      <p:pic>
        <p:nvPicPr>
          <p:cNvPr id="2050" name="Picture 2" descr="Birthday Clipart-cute birthday cake with smiling balloons and cupcake">
            <a:extLst>
              <a:ext uri="{FF2B5EF4-FFF2-40B4-BE49-F238E27FC236}">
                <a16:creationId xmlns:a16="http://schemas.microsoft.com/office/drawing/2014/main" id="{262AB674-442E-4399-9A63-1D3E265CA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9694" y="1098608"/>
            <a:ext cx="3156202" cy="4692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483254"/>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1116</Words>
  <Application>Microsoft Office PowerPoint</Application>
  <PresentationFormat>Widescreen</PresentationFormat>
  <Paragraphs>81</Paragraphs>
  <Slides>13</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Corbel</vt:lpstr>
      <vt:lpstr>Arial</vt:lpstr>
      <vt:lpstr>Basis</vt:lpstr>
      <vt:lpstr>YEAR 1 OPEN CLASSROOM</vt:lpstr>
      <vt:lpstr>The Year 1 team</vt:lpstr>
      <vt:lpstr>Our class rules in Year 1</vt:lpstr>
      <vt:lpstr>Behaviour systems in Year 1</vt:lpstr>
      <vt:lpstr>Half termly Parent Overviews</vt:lpstr>
      <vt:lpstr>Phonics</vt:lpstr>
      <vt:lpstr>Reading</vt:lpstr>
      <vt:lpstr>Homework</vt:lpstr>
      <vt:lpstr>PE days</vt:lpstr>
      <vt:lpstr>Writing expectations for Year 1</vt:lpstr>
      <vt:lpstr>Maths</vt:lpstr>
      <vt:lpstr>Trips</vt:lpstr>
      <vt:lpstr>Birthdays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OPEN CLASSROOM</dc:title>
  <dc:creator>Aisling Kilcommons</dc:creator>
  <cp:lastModifiedBy>Claire Mitchell</cp:lastModifiedBy>
  <cp:revision>16</cp:revision>
  <dcterms:created xsi:type="dcterms:W3CDTF">2023-09-11T16:19:50Z</dcterms:created>
  <dcterms:modified xsi:type="dcterms:W3CDTF">2026-09-24T16:44:34Z</dcterms:modified>
</cp:coreProperties>
</file>