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74" r:id="rId3"/>
    <p:sldId id="258" r:id="rId4"/>
    <p:sldId id="269" r:id="rId5"/>
    <p:sldId id="270" r:id="rId6"/>
    <p:sldId id="271" r:id="rId7"/>
    <p:sldId id="265" r:id="rId8"/>
    <p:sldId id="259" r:id="rId9"/>
    <p:sldId id="272" r:id="rId10"/>
    <p:sldId id="266" r:id="rId11"/>
    <p:sldId id="261" r:id="rId12"/>
    <p:sldId id="275" r:id="rId13"/>
    <p:sldId id="276" r:id="rId14"/>
    <p:sldId id="267" r:id="rId15"/>
    <p:sldId id="268" r:id="rId16"/>
    <p:sldId id="260" r:id="rId17"/>
    <p:sldId id="262" r:id="rId18"/>
    <p:sldId id="263" r:id="rId19"/>
    <p:sldId id="278"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Recursive"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jn/qEJW7xDDDSUuUB2hOrbgkxx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79"/>
  </p:normalViewPr>
  <p:slideViewPr>
    <p:cSldViewPr snapToGrid="0">
      <p:cViewPr varScale="1">
        <p:scale>
          <a:sx n="108" d="100"/>
          <a:sy n="108" d="100"/>
        </p:scale>
        <p:origin x="5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 name="Google Shape;13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8"/>
          <p:cNvSpPr>
            <a:spLocks noGrp="1"/>
          </p:cNvSpPr>
          <p:nvPr>
            <p:ph type="pic" idx="2"/>
          </p:nvPr>
        </p:nvSpPr>
        <p:spPr>
          <a:xfrm>
            <a:off x="5183188" y="987425"/>
            <a:ext cx="6172200" cy="4873625"/>
          </a:xfrm>
          <a:prstGeom prst="rect">
            <a:avLst/>
          </a:prstGeom>
          <a:noFill/>
          <a:ln>
            <a:noFill/>
          </a:ln>
        </p:spPr>
      </p:sp>
      <p:sp>
        <p:nvSpPr>
          <p:cNvPr id="64" name="Google Shape;64;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8E2F3"/>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youtube.com/watch?v=zCKu-m-8czk&amp;list=PLBylnf4b6qQvsCziWw816PVJ7ye7ef9gO" TargetMode="External"/><Relationship Id="rId5" Type="http://schemas.openxmlformats.org/officeDocument/2006/relationships/hyperlink" Target="https://www.littlewandle.org.uk/resources/for-parents/"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3250534" y="1562619"/>
            <a:ext cx="5804511" cy="3732761"/>
          </a:xfrm>
          <a:prstGeom prst="rect">
            <a:avLst/>
          </a:prstGeom>
          <a:solidFill>
            <a:srgbClr val="569DCD">
              <a:alpha val="0"/>
            </a:srgbClr>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70C0"/>
              </a:buClr>
              <a:buSzPct val="100000"/>
              <a:buFont typeface="Recursive"/>
              <a:buNone/>
            </a:pPr>
            <a:r>
              <a:rPr lang="en-GB" sz="7200" b="1" dirty="0">
                <a:solidFill>
                  <a:srgbClr val="00B0F0"/>
                </a:solidFill>
                <a:latin typeface="Recursive"/>
                <a:ea typeface="Recursive"/>
                <a:cs typeface="Recursive"/>
                <a:sym typeface="Recursive"/>
              </a:rPr>
              <a:t>Welcome to Reception!</a:t>
            </a:r>
            <a:endParaRPr sz="5400" dirty="0">
              <a:solidFill>
                <a:srgbClr val="00B0F0"/>
              </a:solidFill>
            </a:endParaRPr>
          </a:p>
        </p:txBody>
      </p:sp>
      <p:pic>
        <p:nvPicPr>
          <p:cNvPr id="85" name="Google Shape;85;p1" descr="St Mary's RC Primary (@StMarys_SW8) / X"/>
          <p:cNvPicPr preferRelativeResize="0"/>
          <p:nvPr/>
        </p:nvPicPr>
        <p:blipFill rotWithShape="1">
          <a:blip r:embed="rId3">
            <a:alphaModFix/>
          </a:blip>
          <a:srcRect/>
          <a:stretch/>
        </p:blipFill>
        <p:spPr>
          <a:xfrm>
            <a:off x="5024761" y="4758432"/>
            <a:ext cx="1997476" cy="165124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dissolve">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154716-C20E-49F8-983F-0A64EA6D4935}"/>
              </a:ext>
            </a:extLst>
          </p:cNvPr>
          <p:cNvPicPr>
            <a:picLocks noChangeAspect="1"/>
          </p:cNvPicPr>
          <p:nvPr/>
        </p:nvPicPr>
        <p:blipFill>
          <a:blip r:embed="rId2"/>
          <a:stretch>
            <a:fillRect/>
          </a:stretch>
        </p:blipFill>
        <p:spPr>
          <a:xfrm>
            <a:off x="1179150" y="152116"/>
            <a:ext cx="9833700" cy="6553768"/>
          </a:xfrm>
          <a:prstGeom prst="rect">
            <a:avLst/>
          </a:prstGeom>
        </p:spPr>
      </p:pic>
    </p:spTree>
    <p:extLst>
      <p:ext uri="{BB962C8B-B14F-4D97-AF65-F5344CB8AC3E}">
        <p14:creationId xmlns:p14="http://schemas.microsoft.com/office/powerpoint/2010/main" val="2639688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0" y="0"/>
            <a:ext cx="8229600" cy="927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Calibri"/>
              <a:buNone/>
            </a:pPr>
            <a:r>
              <a:rPr lang="en-GB" sz="3600" u="sng"/>
              <a:t>The Early Years Foundation Stage</a:t>
            </a:r>
            <a:r>
              <a:rPr lang="en-GB" u="sng"/>
              <a:t> </a:t>
            </a:r>
            <a:endParaRPr/>
          </a:p>
        </p:txBody>
      </p:sp>
      <p:sp>
        <p:nvSpPr>
          <p:cNvPr id="97" name="Google Shape;97;p3"/>
          <p:cNvSpPr txBox="1">
            <a:spLocks noGrp="1"/>
          </p:cNvSpPr>
          <p:nvPr>
            <p:ph type="body" idx="1"/>
          </p:nvPr>
        </p:nvSpPr>
        <p:spPr>
          <a:xfrm>
            <a:off x="138333" y="1186692"/>
            <a:ext cx="10313962" cy="5671307"/>
          </a:xfrm>
          <a:prstGeom prst="rect">
            <a:avLst/>
          </a:prstGeom>
          <a:noFill/>
          <a:ln>
            <a:noFill/>
          </a:ln>
        </p:spPr>
        <p:txBody>
          <a:bodyPr spcFirstLastPara="1" wrap="square" lIns="91425" tIns="45700" rIns="91425" bIns="45700" anchor="t" anchorCtr="0">
            <a:normAutofit/>
          </a:bodyPr>
          <a:lstStyle/>
          <a:p>
            <a:r>
              <a:rPr lang="en-GB" b="1" dirty="0"/>
              <a:t>The Three Prime Areas of Learning and Development</a:t>
            </a:r>
          </a:p>
          <a:p>
            <a:r>
              <a:rPr lang="en-GB" dirty="0"/>
              <a:t>The </a:t>
            </a:r>
            <a:r>
              <a:rPr lang="en-GB" b="1" dirty="0"/>
              <a:t>three prime areas</a:t>
            </a:r>
            <a:r>
              <a:rPr lang="en-GB" dirty="0"/>
              <a:t> are the foundations of children’s early learning and development. They help children build confidence, independence and the skills they need to learn and develop.</a:t>
            </a:r>
          </a:p>
          <a:p>
            <a:endParaRPr lang="en-GB" dirty="0"/>
          </a:p>
          <a:p>
            <a:r>
              <a:rPr lang="en-GB" dirty="0"/>
              <a:t>They break down into..</a:t>
            </a:r>
          </a:p>
          <a:p>
            <a:pPr marL="0" lvl="0" indent="0" algn="l" rtl="0">
              <a:lnSpc>
                <a:spcPct val="90000"/>
              </a:lnSpc>
              <a:spcBef>
                <a:spcPts val="0"/>
              </a:spcBef>
              <a:spcAft>
                <a:spcPts val="0"/>
              </a:spcAft>
              <a:buClr>
                <a:srgbClr val="FF0000"/>
              </a:buClr>
              <a:buSzPts val="2400"/>
              <a:buNone/>
            </a:pPr>
            <a:endParaRPr lang="en-GB" sz="2400" u="sng" dirty="0">
              <a:solidFill>
                <a:srgbClr val="FF0000"/>
              </a:solidFill>
              <a:latin typeface="Calibri"/>
              <a:ea typeface="Calibri"/>
              <a:cs typeface="Calibri"/>
              <a:sym typeface="Calibri"/>
            </a:endParaRPr>
          </a:p>
          <a:p>
            <a:pPr marL="0" lvl="0" indent="0" algn="l" rtl="0">
              <a:lnSpc>
                <a:spcPct val="90000"/>
              </a:lnSpc>
              <a:spcBef>
                <a:spcPts val="0"/>
              </a:spcBef>
              <a:spcAft>
                <a:spcPts val="0"/>
              </a:spcAft>
              <a:buClr>
                <a:srgbClr val="FF0000"/>
              </a:buClr>
              <a:buSzPts val="2400"/>
              <a:buNone/>
            </a:pPr>
            <a:endParaRPr lang="en-GB" sz="2400" u="sng" dirty="0">
              <a:solidFill>
                <a:srgbClr val="FF0000"/>
              </a:solidFill>
            </a:endParaRPr>
          </a:p>
          <a:p>
            <a:pPr marL="228600" lvl="0" indent="-76200" algn="l" rtl="0">
              <a:lnSpc>
                <a:spcPct val="90000"/>
              </a:lnSpc>
              <a:spcBef>
                <a:spcPts val="1000"/>
              </a:spcBef>
              <a:spcAft>
                <a:spcPts val="0"/>
              </a:spcAft>
              <a:buClr>
                <a:schemeClr val="dk1"/>
              </a:buClr>
              <a:buSzPts val="2400"/>
              <a:buNone/>
            </a:pPr>
            <a:endParaRPr sz="2400" dirty="0">
              <a:solidFill>
                <a:srgbClr val="FF0000"/>
              </a:solidFill>
              <a:latin typeface="Calibri"/>
              <a:ea typeface="Calibri"/>
              <a:cs typeface="Calibri"/>
              <a:sym typeface="Calibri"/>
            </a:endParaRPr>
          </a:p>
          <a:p>
            <a:pPr marL="228600" lvl="0" indent="-76200" algn="l" rtl="0">
              <a:lnSpc>
                <a:spcPct val="90000"/>
              </a:lnSpc>
              <a:spcBef>
                <a:spcPts val="1000"/>
              </a:spcBef>
              <a:spcAft>
                <a:spcPts val="0"/>
              </a:spcAft>
              <a:buClr>
                <a:schemeClr val="dk1"/>
              </a:buClr>
              <a:buSzPts val="2400"/>
              <a:buNone/>
            </a:pPr>
            <a:endParaRPr sz="2400" dirty="0"/>
          </a:p>
          <a:p>
            <a:pPr marL="228600" lvl="0" indent="-50800" algn="l" rtl="0">
              <a:lnSpc>
                <a:spcPct val="90000"/>
              </a:lnSpc>
              <a:spcBef>
                <a:spcPts val="1000"/>
              </a:spcBef>
              <a:spcAft>
                <a:spcPts val="0"/>
              </a:spcAft>
              <a:buClr>
                <a:schemeClr val="dk1"/>
              </a:buClr>
              <a:buSzPts val="2800"/>
              <a:buNone/>
            </a:pP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CE65D-D838-4CE4-8DE3-61C754F42CF5}"/>
              </a:ext>
            </a:extLst>
          </p:cNvPr>
          <p:cNvSpPr>
            <a:spLocks noGrp="1"/>
          </p:cNvSpPr>
          <p:nvPr>
            <p:ph type="title"/>
          </p:nvPr>
        </p:nvSpPr>
        <p:spPr/>
        <p:txBody>
          <a:bodyPr>
            <a:normAutofit fontScale="90000"/>
          </a:bodyPr>
          <a:lstStyle/>
          <a:p>
            <a:r>
              <a:rPr lang="en-GB" b="1" dirty="0"/>
              <a:t>Personal, Social and Emotional Development</a:t>
            </a:r>
            <a:br>
              <a:rPr lang="en-GB" b="1" dirty="0"/>
            </a:br>
            <a:endParaRPr lang="en-GB" dirty="0"/>
          </a:p>
        </p:txBody>
      </p:sp>
      <p:sp>
        <p:nvSpPr>
          <p:cNvPr id="3" name="Text Placeholder 2">
            <a:extLst>
              <a:ext uri="{FF2B5EF4-FFF2-40B4-BE49-F238E27FC236}">
                <a16:creationId xmlns:a16="http://schemas.microsoft.com/office/drawing/2014/main" id="{D2136A75-0920-4E4D-8C32-16C3E263891D}"/>
              </a:ext>
            </a:extLst>
          </p:cNvPr>
          <p:cNvSpPr>
            <a:spLocks noGrp="1"/>
          </p:cNvSpPr>
          <p:nvPr>
            <p:ph type="body" idx="1"/>
          </p:nvPr>
        </p:nvSpPr>
        <p:spPr/>
        <p:txBody>
          <a:bodyPr>
            <a:normAutofit fontScale="92500" lnSpcReduction="20000"/>
          </a:bodyPr>
          <a:lstStyle/>
          <a:p>
            <a:pPr marL="114300" indent="0">
              <a:buNone/>
            </a:pPr>
            <a:r>
              <a:rPr lang="en-GB" dirty="0"/>
              <a:t>This area helps children to:</a:t>
            </a:r>
          </a:p>
          <a:p>
            <a:r>
              <a:rPr lang="en-GB" dirty="0"/>
              <a:t>Develop confidence and self-esteem.</a:t>
            </a:r>
          </a:p>
          <a:p>
            <a:r>
              <a:rPr lang="en-GB" dirty="0"/>
              <a:t>Understand and manage their feelings.</a:t>
            </a:r>
          </a:p>
          <a:p>
            <a:r>
              <a:rPr lang="en-GB" dirty="0"/>
              <a:t>Build positive relationships with adults and other children.</a:t>
            </a:r>
          </a:p>
          <a:p>
            <a:r>
              <a:rPr lang="en-GB" dirty="0"/>
              <a:t>Learn to share, take turns and cooperate.</a:t>
            </a:r>
          </a:p>
          <a:p>
            <a:r>
              <a:rPr lang="en-GB" dirty="0"/>
              <a:t>Develop independence and resilience.</a:t>
            </a:r>
          </a:p>
          <a:p>
            <a:r>
              <a:rPr lang="en-GB" dirty="0"/>
              <a:t>Understand boundaries and routines.</a:t>
            </a:r>
          </a:p>
          <a:p>
            <a:endParaRPr lang="en-GB" dirty="0"/>
          </a:p>
          <a:p>
            <a:r>
              <a:rPr lang="en-GB" b="1" dirty="0"/>
              <a:t>Parents can help by</a:t>
            </a:r>
            <a:r>
              <a:rPr lang="en-GB" dirty="0"/>
              <a:t> talking about feelings, encouraging independence, praising effort, sharing stories and giving children small responsibilities at home.</a:t>
            </a:r>
          </a:p>
          <a:p>
            <a:endParaRPr lang="en-GB" dirty="0"/>
          </a:p>
        </p:txBody>
      </p:sp>
      <p:pic>
        <p:nvPicPr>
          <p:cNvPr id="4" name="Picture 3">
            <a:extLst>
              <a:ext uri="{FF2B5EF4-FFF2-40B4-BE49-F238E27FC236}">
                <a16:creationId xmlns:a16="http://schemas.microsoft.com/office/drawing/2014/main" id="{53044587-B1CB-4B23-B151-5C947775C7B5}"/>
              </a:ext>
            </a:extLst>
          </p:cNvPr>
          <p:cNvPicPr>
            <a:picLocks noChangeAspect="1"/>
          </p:cNvPicPr>
          <p:nvPr/>
        </p:nvPicPr>
        <p:blipFill>
          <a:blip r:embed="rId2"/>
          <a:stretch>
            <a:fillRect/>
          </a:stretch>
        </p:blipFill>
        <p:spPr>
          <a:xfrm>
            <a:off x="7164280" y="1189789"/>
            <a:ext cx="3756318" cy="1715214"/>
          </a:xfrm>
          <a:prstGeom prst="rect">
            <a:avLst/>
          </a:prstGeom>
        </p:spPr>
      </p:pic>
    </p:spTree>
    <p:extLst>
      <p:ext uri="{BB962C8B-B14F-4D97-AF65-F5344CB8AC3E}">
        <p14:creationId xmlns:p14="http://schemas.microsoft.com/office/powerpoint/2010/main" val="107345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8F183-2F6F-4F98-AB1F-B6B3BD884F30}"/>
              </a:ext>
            </a:extLst>
          </p:cNvPr>
          <p:cNvSpPr>
            <a:spLocks noGrp="1"/>
          </p:cNvSpPr>
          <p:nvPr>
            <p:ph type="title"/>
          </p:nvPr>
        </p:nvSpPr>
        <p:spPr/>
        <p:txBody>
          <a:bodyPr/>
          <a:lstStyle/>
          <a:p>
            <a:r>
              <a:rPr lang="en-GB" b="1" dirty="0"/>
              <a:t>Communication and Language</a:t>
            </a:r>
            <a:br>
              <a:rPr lang="en-GB" b="1" dirty="0"/>
            </a:br>
            <a:endParaRPr lang="en-GB" dirty="0"/>
          </a:p>
        </p:txBody>
      </p:sp>
      <p:sp>
        <p:nvSpPr>
          <p:cNvPr id="3" name="Text Placeholder 2">
            <a:extLst>
              <a:ext uri="{FF2B5EF4-FFF2-40B4-BE49-F238E27FC236}">
                <a16:creationId xmlns:a16="http://schemas.microsoft.com/office/drawing/2014/main" id="{848F5172-3632-44ED-9E21-243174C06E51}"/>
              </a:ext>
            </a:extLst>
          </p:cNvPr>
          <p:cNvSpPr>
            <a:spLocks noGrp="1"/>
          </p:cNvSpPr>
          <p:nvPr>
            <p:ph type="body" idx="1"/>
          </p:nvPr>
        </p:nvSpPr>
        <p:spPr/>
        <p:txBody>
          <a:bodyPr>
            <a:normAutofit fontScale="92500" lnSpcReduction="20000"/>
          </a:bodyPr>
          <a:lstStyle/>
          <a:p>
            <a:pPr marL="114300" indent="0">
              <a:buNone/>
            </a:pPr>
            <a:r>
              <a:rPr lang="en-GB" dirty="0"/>
              <a:t>This area helps children to:</a:t>
            </a:r>
          </a:p>
          <a:p>
            <a:r>
              <a:rPr lang="en-GB" dirty="0"/>
              <a:t>Develop listening and attention skills.</a:t>
            </a:r>
          </a:p>
          <a:p>
            <a:r>
              <a:rPr lang="en-GB" dirty="0"/>
              <a:t>Learn and use new vocabulary.</a:t>
            </a:r>
          </a:p>
          <a:p>
            <a:r>
              <a:rPr lang="en-GB" dirty="0"/>
              <a:t>Express their thoughts, ideas and feelings.</a:t>
            </a:r>
          </a:p>
          <a:p>
            <a:r>
              <a:rPr lang="en-GB" dirty="0"/>
              <a:t>Develop confidence when speaking with others.</a:t>
            </a:r>
          </a:p>
          <a:p>
            <a:r>
              <a:rPr lang="en-GB" dirty="0"/>
              <a:t>Understand and follow instructions.</a:t>
            </a:r>
          </a:p>
          <a:p>
            <a:r>
              <a:rPr lang="en-GB" dirty="0"/>
              <a:t>Enjoy and talk about stories, rhymes and conversations.</a:t>
            </a:r>
          </a:p>
          <a:p>
            <a:endParaRPr lang="en-GB" dirty="0"/>
          </a:p>
          <a:p>
            <a:r>
              <a:rPr lang="en-GB" b="1" dirty="0"/>
              <a:t>Parents can help by</a:t>
            </a:r>
            <a:r>
              <a:rPr lang="en-GB" dirty="0"/>
              <a:t> talking with children, sharing stories every day, introducing new words, singing songs and rhymes, asking questions and encouraging children to talk about their experiences.</a:t>
            </a:r>
          </a:p>
          <a:p>
            <a:endParaRPr lang="en-GB" dirty="0"/>
          </a:p>
        </p:txBody>
      </p:sp>
      <p:pic>
        <p:nvPicPr>
          <p:cNvPr id="4" name="Picture 3">
            <a:extLst>
              <a:ext uri="{FF2B5EF4-FFF2-40B4-BE49-F238E27FC236}">
                <a16:creationId xmlns:a16="http://schemas.microsoft.com/office/drawing/2014/main" id="{7765CA99-E92A-4AC2-AFE5-12D286E827B2}"/>
              </a:ext>
            </a:extLst>
          </p:cNvPr>
          <p:cNvPicPr>
            <a:picLocks noChangeAspect="1"/>
          </p:cNvPicPr>
          <p:nvPr/>
        </p:nvPicPr>
        <p:blipFill>
          <a:blip r:embed="rId2"/>
          <a:stretch>
            <a:fillRect/>
          </a:stretch>
        </p:blipFill>
        <p:spPr>
          <a:xfrm>
            <a:off x="8034291" y="1079029"/>
            <a:ext cx="3206087" cy="2477726"/>
          </a:xfrm>
          <a:prstGeom prst="rect">
            <a:avLst/>
          </a:prstGeom>
        </p:spPr>
      </p:pic>
    </p:spTree>
    <p:extLst>
      <p:ext uri="{BB962C8B-B14F-4D97-AF65-F5344CB8AC3E}">
        <p14:creationId xmlns:p14="http://schemas.microsoft.com/office/powerpoint/2010/main" val="3316967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96666-E03B-47FB-B6BF-A6B14C66F121}"/>
              </a:ext>
            </a:extLst>
          </p:cNvPr>
          <p:cNvSpPr>
            <a:spLocks noGrp="1"/>
          </p:cNvSpPr>
          <p:nvPr>
            <p:ph type="title"/>
          </p:nvPr>
        </p:nvSpPr>
        <p:spPr/>
        <p:txBody>
          <a:bodyPr/>
          <a:lstStyle/>
          <a:p>
            <a:r>
              <a:rPr lang="en-GB" b="1" dirty="0"/>
              <a:t>Physical Development</a:t>
            </a:r>
            <a:br>
              <a:rPr lang="en-GB" b="1" dirty="0"/>
            </a:br>
            <a:endParaRPr lang="en-GB" dirty="0"/>
          </a:p>
        </p:txBody>
      </p:sp>
      <p:sp>
        <p:nvSpPr>
          <p:cNvPr id="3" name="Text Placeholder 2">
            <a:extLst>
              <a:ext uri="{FF2B5EF4-FFF2-40B4-BE49-F238E27FC236}">
                <a16:creationId xmlns:a16="http://schemas.microsoft.com/office/drawing/2014/main" id="{42C1257E-3B48-4E43-B890-AF5384AED979}"/>
              </a:ext>
            </a:extLst>
          </p:cNvPr>
          <p:cNvSpPr>
            <a:spLocks noGrp="1"/>
          </p:cNvSpPr>
          <p:nvPr>
            <p:ph type="body" idx="1"/>
          </p:nvPr>
        </p:nvSpPr>
        <p:spPr/>
        <p:txBody>
          <a:bodyPr>
            <a:normAutofit fontScale="85000" lnSpcReduction="20000"/>
          </a:bodyPr>
          <a:lstStyle/>
          <a:p>
            <a:pPr marL="114300" indent="0">
              <a:buNone/>
            </a:pPr>
            <a:r>
              <a:rPr lang="en-GB" dirty="0"/>
              <a:t>This area helps children to:</a:t>
            </a:r>
          </a:p>
          <a:p>
            <a:r>
              <a:rPr lang="en-GB" dirty="0"/>
              <a:t>Develop strength, balance and coordination.</a:t>
            </a:r>
          </a:p>
          <a:p>
            <a:r>
              <a:rPr lang="en-GB" dirty="0"/>
              <a:t>Build confidence in moving and exploring.</a:t>
            </a:r>
          </a:p>
          <a:p>
            <a:r>
              <a:rPr lang="en-GB" dirty="0"/>
              <a:t>Develop fine motor skills for writing and using tools.</a:t>
            </a:r>
          </a:p>
          <a:p>
            <a:r>
              <a:rPr lang="en-GB" dirty="0"/>
              <a:t>Develop gross motor skills through running, climbing and playing.</a:t>
            </a:r>
          </a:p>
          <a:p>
            <a:r>
              <a:rPr lang="en-GB" dirty="0"/>
              <a:t>Become increasingly independent with dressing and personal care.</a:t>
            </a:r>
          </a:p>
          <a:p>
            <a:r>
              <a:rPr lang="en-GB" dirty="0"/>
              <a:t>Understand the importance of keeping healthy and active.</a:t>
            </a:r>
          </a:p>
          <a:p>
            <a:endParaRPr lang="en-GB" dirty="0"/>
          </a:p>
          <a:p>
            <a:r>
              <a:rPr lang="en-GB" b="1" dirty="0"/>
              <a:t>Parents can help by</a:t>
            </a:r>
            <a:r>
              <a:rPr lang="en-GB" dirty="0"/>
              <a:t> providing opportunities for active play, encouraging children to dress themselves, practising using pencils and scissors, playing outdoors and involving children in everyday tasks such as cooking and tidying.</a:t>
            </a:r>
          </a:p>
          <a:p>
            <a:endParaRPr lang="en-GB" dirty="0"/>
          </a:p>
        </p:txBody>
      </p:sp>
      <p:pic>
        <p:nvPicPr>
          <p:cNvPr id="4" name="Picture 3">
            <a:extLst>
              <a:ext uri="{FF2B5EF4-FFF2-40B4-BE49-F238E27FC236}">
                <a16:creationId xmlns:a16="http://schemas.microsoft.com/office/drawing/2014/main" id="{61AB5E47-E834-4CEE-9EC9-FA861B2ECEEC}"/>
              </a:ext>
            </a:extLst>
          </p:cNvPr>
          <p:cNvPicPr>
            <a:picLocks noChangeAspect="1"/>
          </p:cNvPicPr>
          <p:nvPr/>
        </p:nvPicPr>
        <p:blipFill>
          <a:blip r:embed="rId2"/>
          <a:stretch>
            <a:fillRect/>
          </a:stretch>
        </p:blipFill>
        <p:spPr>
          <a:xfrm>
            <a:off x="7599285" y="210933"/>
            <a:ext cx="4196780" cy="2759434"/>
          </a:xfrm>
          <a:prstGeom prst="rect">
            <a:avLst/>
          </a:prstGeom>
        </p:spPr>
      </p:pic>
    </p:spTree>
    <p:extLst>
      <p:ext uri="{BB962C8B-B14F-4D97-AF65-F5344CB8AC3E}">
        <p14:creationId xmlns:p14="http://schemas.microsoft.com/office/powerpoint/2010/main" val="2574799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91002B8-102D-E0BE-B7A8-028136C1FFD5}"/>
              </a:ext>
            </a:extLst>
          </p:cNvPr>
          <p:cNvGraphicFramePr>
            <a:graphicFrameLocks noGrp="1"/>
          </p:cNvGraphicFramePr>
          <p:nvPr>
            <p:extLst>
              <p:ext uri="{D42A27DB-BD31-4B8C-83A1-F6EECF244321}">
                <p14:modId xmlns:p14="http://schemas.microsoft.com/office/powerpoint/2010/main" val="1893567557"/>
              </p:ext>
            </p:extLst>
          </p:nvPr>
        </p:nvGraphicFramePr>
        <p:xfrm>
          <a:off x="275772" y="319313"/>
          <a:ext cx="11611431" cy="6307410"/>
        </p:xfrm>
        <a:graphic>
          <a:graphicData uri="http://schemas.openxmlformats.org/drawingml/2006/table">
            <a:tbl>
              <a:tblPr firstRow="1" bandRow="1">
                <a:tableStyleId>{5C22544A-7EE6-4342-B048-85BDC9FD1C3A}</a:tableStyleId>
              </a:tblPr>
              <a:tblGrid>
                <a:gridCol w="3870477">
                  <a:extLst>
                    <a:ext uri="{9D8B030D-6E8A-4147-A177-3AD203B41FA5}">
                      <a16:colId xmlns:a16="http://schemas.microsoft.com/office/drawing/2014/main" val="3498396597"/>
                    </a:ext>
                  </a:extLst>
                </a:gridCol>
                <a:gridCol w="3870477">
                  <a:extLst>
                    <a:ext uri="{9D8B030D-6E8A-4147-A177-3AD203B41FA5}">
                      <a16:colId xmlns:a16="http://schemas.microsoft.com/office/drawing/2014/main" val="1341922774"/>
                    </a:ext>
                  </a:extLst>
                </a:gridCol>
                <a:gridCol w="3870477">
                  <a:extLst>
                    <a:ext uri="{9D8B030D-6E8A-4147-A177-3AD203B41FA5}">
                      <a16:colId xmlns:a16="http://schemas.microsoft.com/office/drawing/2014/main" val="2574277238"/>
                    </a:ext>
                  </a:extLst>
                </a:gridCol>
              </a:tblGrid>
              <a:tr h="1461090">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2800" b="0" i="0" u="none" strike="noStrike" cap="none" dirty="0">
                          <a:solidFill>
                            <a:schemeClr val="tx1"/>
                          </a:solidFill>
                          <a:effectLst/>
                          <a:latin typeface="+mn-lt"/>
                          <a:ea typeface="+mn-ea"/>
                          <a:cs typeface="+mn-cs"/>
                          <a:sym typeface="Arial"/>
                        </a:rPr>
                        <a:t>Communication and Language</a:t>
                      </a:r>
                    </a:p>
                    <a:p>
                      <a:pPr algn="ctr"/>
                      <a:endParaRPr lang="en-US" sz="2800" b="0" dirty="0">
                        <a:solidFill>
                          <a:schemeClr val="tx1"/>
                        </a:solidFill>
                      </a:endParaRPr>
                    </a:p>
                  </a:txBody>
                  <a:tcPr>
                    <a:solidFill>
                      <a:schemeClr val="accent1">
                        <a:lumMod val="60000"/>
                        <a:lumOff val="40000"/>
                      </a:schemeClr>
                    </a:solidFill>
                  </a:tcPr>
                </a:tc>
                <a:tc>
                  <a:txBody>
                    <a:bodyPr/>
                    <a:lstStyle/>
                    <a:p>
                      <a:pPr algn="ctr"/>
                      <a:r>
                        <a:rPr lang="en-GB" sz="2800" b="0" i="0" u="none" strike="noStrike" cap="none" dirty="0">
                          <a:solidFill>
                            <a:schemeClr val="tx1"/>
                          </a:solidFill>
                          <a:effectLst/>
                          <a:latin typeface="+mn-lt"/>
                          <a:ea typeface="+mn-ea"/>
                          <a:cs typeface="+mn-cs"/>
                          <a:sym typeface="Arial"/>
                        </a:rPr>
                        <a:t>Physical Development</a:t>
                      </a:r>
                      <a:endParaRPr lang="en-US" sz="2800" b="0" dirty="0">
                        <a:solidFill>
                          <a:schemeClr val="tx1"/>
                        </a:solidFill>
                      </a:endParaRPr>
                    </a:p>
                  </a:txBody>
                  <a:tcPr>
                    <a:solidFill>
                      <a:schemeClr val="accent1">
                        <a:lumMod val="60000"/>
                        <a:lumOff val="40000"/>
                      </a:schemeClr>
                    </a:solidFill>
                  </a:tcPr>
                </a:tc>
                <a:tc>
                  <a:txBody>
                    <a:bodyPr/>
                    <a:lstStyle/>
                    <a:p>
                      <a:pPr algn="ctr"/>
                      <a:r>
                        <a:rPr lang="en-GB" sz="2800" b="0" i="0" u="none" strike="noStrike" cap="none" dirty="0">
                          <a:solidFill>
                            <a:schemeClr val="tx1"/>
                          </a:solidFill>
                          <a:effectLst/>
                          <a:latin typeface="+mn-lt"/>
                          <a:ea typeface="+mn-ea"/>
                          <a:cs typeface="+mn-cs"/>
                          <a:sym typeface="Arial"/>
                        </a:rPr>
                        <a:t>Personal, Social and Emotional Development (PSED)</a:t>
                      </a:r>
                      <a:endParaRPr lang="en-US" sz="2800" b="0" dirty="0">
                        <a:solidFill>
                          <a:schemeClr val="tx1"/>
                        </a:solidFill>
                      </a:endParaRPr>
                    </a:p>
                  </a:txBody>
                  <a:tcPr>
                    <a:solidFill>
                      <a:schemeClr val="accent1">
                        <a:lumMod val="60000"/>
                        <a:lumOff val="40000"/>
                      </a:schemeClr>
                    </a:solidFill>
                  </a:tcPr>
                </a:tc>
                <a:extLst>
                  <a:ext uri="{0D108BD9-81ED-4DB2-BD59-A6C34878D82A}">
                    <a16:rowId xmlns:a16="http://schemas.microsoft.com/office/drawing/2014/main" val="1962492575"/>
                  </a:ext>
                </a:extLst>
              </a:tr>
              <a:tr h="4649426">
                <a:tc>
                  <a:txBody>
                    <a:bodyPr/>
                    <a:lstStyle/>
                    <a:p>
                      <a:pPr marL="285750" indent="-285750">
                        <a:buFont typeface="Arial" panose="020B0604020202020204" pitchFamily="34" charset="0"/>
                        <a:buChar char="•"/>
                      </a:pPr>
                      <a:r>
                        <a:rPr lang="en-GB" sz="2400" b="0" i="0" u="none" strike="noStrike" cap="none" dirty="0">
                          <a:solidFill>
                            <a:schemeClr val="dk1"/>
                          </a:solidFill>
                          <a:effectLst/>
                          <a:latin typeface="Chalkboard" panose="03050602040202020205" pitchFamily="66" charset="77"/>
                          <a:ea typeface="+mn-ea"/>
                          <a:cs typeface="+mn-cs"/>
                          <a:sym typeface="Arial"/>
                        </a:rPr>
                        <a:t>Listening to stories and responding with questions and comments.</a:t>
                      </a:r>
                    </a:p>
                    <a:p>
                      <a:pPr marL="285750" indent="-285750">
                        <a:buFont typeface="Arial" panose="020B0604020202020204" pitchFamily="34" charset="0"/>
                        <a:buChar char="•"/>
                      </a:pPr>
                      <a:r>
                        <a:rPr lang="en-GB" sz="2400" b="0" i="0" u="none" strike="noStrike" cap="none" dirty="0">
                          <a:solidFill>
                            <a:schemeClr val="dk1"/>
                          </a:solidFill>
                          <a:effectLst/>
                          <a:latin typeface="Chalkboard" panose="03050602040202020205" pitchFamily="66" charset="77"/>
                          <a:ea typeface="+mn-ea"/>
                          <a:cs typeface="+mn-cs"/>
                          <a:sym typeface="Arial"/>
                        </a:rPr>
                        <a:t>Join in with class discussions offering their ideas. Expressing themselves with full sentences.</a:t>
                      </a:r>
                    </a:p>
                    <a:p>
                      <a:pPr marL="285750" indent="-285750">
                        <a:buFont typeface="Arial" panose="020B0604020202020204" pitchFamily="34" charset="0"/>
                        <a:buChar char="•"/>
                      </a:pPr>
                      <a:r>
                        <a:rPr lang="en-GB" sz="2400" b="0" i="0" u="none" strike="noStrike" cap="none" dirty="0">
                          <a:solidFill>
                            <a:schemeClr val="dk1"/>
                          </a:solidFill>
                          <a:effectLst/>
                          <a:latin typeface="Chalkboard" panose="03050602040202020205" pitchFamily="66" charset="77"/>
                          <a:ea typeface="+mn-ea"/>
                          <a:cs typeface="+mn-cs"/>
                          <a:sym typeface="Arial"/>
                        </a:rPr>
                        <a:t>Singing songs and rhymes together to build vocabulary.</a:t>
                      </a:r>
                    </a:p>
                    <a:p>
                      <a:endParaRPr lang="en-US" sz="2400" dirty="0">
                        <a:latin typeface="Chalkboard" panose="03050602040202020205" pitchFamily="66" charset="77"/>
                      </a:endParaRPr>
                    </a:p>
                  </a:txBody>
                  <a:tcPr>
                    <a:solidFill>
                      <a:schemeClr val="accent1">
                        <a:lumMod val="40000"/>
                        <a:lumOff val="60000"/>
                      </a:schemeClr>
                    </a:solidFill>
                  </a:tcPr>
                </a:tc>
                <a:tc>
                  <a:txBody>
                    <a:bodyPr/>
                    <a:lstStyle/>
                    <a:p>
                      <a:pPr marL="0" indent="0">
                        <a:buFont typeface="Arial" panose="020B0604020202020204" pitchFamily="34" charset="0"/>
                        <a:buNone/>
                      </a:pPr>
                      <a:r>
                        <a:rPr lang="en-GB" sz="2400" dirty="0">
                          <a:latin typeface="Chalkboard" panose="03050602040202020205" pitchFamily="66" charset="77"/>
                        </a:rPr>
                        <a:t>Gross motor:</a:t>
                      </a:r>
                    </a:p>
                    <a:p>
                      <a:pPr marL="285750" indent="-285750">
                        <a:buFont typeface="Arial" panose="020B0604020202020204" pitchFamily="34" charset="0"/>
                        <a:buChar char="•"/>
                      </a:pPr>
                      <a:r>
                        <a:rPr lang="en-GB" sz="2400" dirty="0">
                          <a:latin typeface="Chalkboard" panose="03050602040202020205" pitchFamily="66" charset="77"/>
                        </a:rPr>
                        <a:t>Climbing, balancing, and crawling in outdoor play. Using equipment such as balls and hoops with more control.</a:t>
                      </a:r>
                    </a:p>
                    <a:p>
                      <a:pPr marL="285750" indent="-285750">
                        <a:buFont typeface="Arial" panose="020B0604020202020204" pitchFamily="34" charset="0"/>
                        <a:buChar char="•"/>
                      </a:pPr>
                      <a:r>
                        <a:rPr lang="en-GB" sz="2400" dirty="0">
                          <a:latin typeface="Chalkboard" panose="03050602040202020205" pitchFamily="66" charset="77"/>
                        </a:rPr>
                        <a:t>Fine Motor:</a:t>
                      </a:r>
                    </a:p>
                    <a:p>
                      <a:pPr marL="285750" indent="-285750">
                        <a:buFont typeface="Arial" panose="020B0604020202020204" pitchFamily="34" charset="0"/>
                        <a:buChar char="•"/>
                      </a:pPr>
                      <a:r>
                        <a:rPr lang="en-GB" sz="2400" dirty="0">
                          <a:latin typeface="Chalkboard" panose="03050602040202020205" pitchFamily="66" charset="77"/>
                        </a:rPr>
                        <a:t>Holding a pen or pencil effectively </a:t>
                      </a:r>
                    </a:p>
                    <a:p>
                      <a:pPr marL="285750" indent="-285750">
                        <a:buFont typeface="Arial" panose="020B0604020202020204" pitchFamily="34" charset="0"/>
                        <a:buChar char="•"/>
                      </a:pPr>
                      <a:r>
                        <a:rPr lang="en-GB" sz="2400" dirty="0">
                          <a:latin typeface="Chalkboard" panose="03050602040202020205" pitchFamily="66" charset="77"/>
                        </a:rPr>
                        <a:t>Using a variety of small tools with control. Developing accuracy.</a:t>
                      </a:r>
                    </a:p>
                    <a:p>
                      <a:endParaRPr lang="en-US" sz="2400" dirty="0">
                        <a:latin typeface="Chalkboard" panose="03050602040202020205" pitchFamily="66" charset="77"/>
                      </a:endParaRPr>
                    </a:p>
                  </a:txBody>
                  <a:tcPr>
                    <a:solidFill>
                      <a:schemeClr val="accent1">
                        <a:lumMod val="40000"/>
                        <a:lumOff val="60000"/>
                      </a:schemeClr>
                    </a:solidFill>
                  </a:tcPr>
                </a:tc>
                <a:tc>
                  <a:txBody>
                    <a:bodyPr/>
                    <a:lstStyle/>
                    <a:p>
                      <a:pPr marL="285750" indent="-285750">
                        <a:buFont typeface="Arial" panose="020B0604020202020204" pitchFamily="34" charset="0"/>
                        <a:buChar char="•"/>
                      </a:pPr>
                      <a:r>
                        <a:rPr lang="en-GB" sz="2400" dirty="0">
                          <a:latin typeface="Chalkboard" panose="03050602040202020205" pitchFamily="66" charset="77"/>
                        </a:rPr>
                        <a:t>Show an understanding of their own and others feelings.</a:t>
                      </a:r>
                    </a:p>
                    <a:p>
                      <a:pPr marL="285750" indent="-285750">
                        <a:buFont typeface="Arial" panose="020B0604020202020204" pitchFamily="34" charset="0"/>
                        <a:buChar char="•"/>
                      </a:pPr>
                      <a:r>
                        <a:rPr lang="en-GB" sz="2400" dirty="0">
                          <a:latin typeface="Chalkboard" panose="03050602040202020205" pitchFamily="66" charset="77"/>
                        </a:rPr>
                        <a:t>Understanding the classroom rules and routine. </a:t>
                      </a:r>
                    </a:p>
                    <a:p>
                      <a:pPr marL="285750" indent="-285750">
                        <a:buFont typeface="Arial" panose="020B0604020202020204" pitchFamily="34" charset="0"/>
                        <a:buChar char="•"/>
                      </a:pPr>
                      <a:r>
                        <a:rPr lang="en-GB" sz="2400" dirty="0">
                          <a:latin typeface="Chalkboard" panose="03050602040202020205" pitchFamily="66" charset="77"/>
                        </a:rPr>
                        <a:t>Managing their own personal needs.</a:t>
                      </a:r>
                    </a:p>
                    <a:p>
                      <a:pPr marL="285750" indent="-285750">
                        <a:buFont typeface="Arial" panose="020B0604020202020204" pitchFamily="34" charset="0"/>
                        <a:buChar char="•"/>
                      </a:pPr>
                      <a:r>
                        <a:rPr lang="en-GB" sz="2400" dirty="0">
                          <a:latin typeface="Chalkboard" panose="03050602040202020205" pitchFamily="66" charset="77"/>
                        </a:rPr>
                        <a:t>Building friendships and working cooperatively with others. </a:t>
                      </a:r>
                    </a:p>
                    <a:p>
                      <a:endParaRPr lang="en-US" sz="2400" dirty="0">
                        <a:latin typeface="Chalkboard" panose="03050602040202020205" pitchFamily="66" charset="77"/>
                      </a:endParaRPr>
                    </a:p>
                  </a:txBody>
                  <a:tcPr>
                    <a:solidFill>
                      <a:schemeClr val="accent1">
                        <a:lumMod val="40000"/>
                        <a:lumOff val="60000"/>
                      </a:schemeClr>
                    </a:solidFill>
                  </a:tcPr>
                </a:tc>
                <a:extLst>
                  <a:ext uri="{0D108BD9-81ED-4DB2-BD59-A6C34878D82A}">
                    <a16:rowId xmlns:a16="http://schemas.microsoft.com/office/drawing/2014/main" val="3097536363"/>
                  </a:ext>
                </a:extLst>
              </a:tr>
            </a:tbl>
          </a:graphicData>
        </a:graphic>
      </p:graphicFrame>
    </p:spTree>
    <p:extLst>
      <p:ext uri="{BB962C8B-B14F-4D97-AF65-F5344CB8AC3E}">
        <p14:creationId xmlns:p14="http://schemas.microsoft.com/office/powerpoint/2010/main" val="2066048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u="sng"/>
              <a:t>The Early Years Foundation Stage </a:t>
            </a:r>
            <a:endParaRPr/>
          </a:p>
        </p:txBody>
      </p:sp>
      <p:sp>
        <p:nvSpPr>
          <p:cNvPr id="108" name="Google Shape;108;p4"/>
          <p:cNvSpPr txBox="1">
            <a:spLocks noGrp="1"/>
          </p:cNvSpPr>
          <p:nvPr>
            <p:ph type="body" idx="1"/>
          </p:nvPr>
        </p:nvSpPr>
        <p:spPr>
          <a:xfrm>
            <a:off x="540676" y="1690688"/>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rgbClr val="002060"/>
              </a:buClr>
              <a:buSzPts val="2000"/>
              <a:buNone/>
            </a:pPr>
            <a:r>
              <a:rPr lang="en-GB" sz="2000" u="sng" dirty="0">
                <a:solidFill>
                  <a:srgbClr val="002060"/>
                </a:solidFill>
              </a:rPr>
              <a:t>Four Specific Areas – </a:t>
            </a:r>
            <a:endParaRPr dirty="0"/>
          </a:p>
          <a:p>
            <a:pPr marL="228600" lvl="0" indent="-228600" algn="l" rtl="0">
              <a:lnSpc>
                <a:spcPct val="90000"/>
              </a:lnSpc>
              <a:spcBef>
                <a:spcPts val="1000"/>
              </a:spcBef>
              <a:spcAft>
                <a:spcPts val="0"/>
              </a:spcAft>
              <a:buClr>
                <a:srgbClr val="002060"/>
              </a:buClr>
              <a:buSzPts val="2000"/>
              <a:buChar char="•"/>
            </a:pPr>
            <a:r>
              <a:rPr lang="en-GB" sz="2000" dirty="0">
                <a:solidFill>
                  <a:srgbClr val="002060"/>
                </a:solidFill>
              </a:rPr>
              <a:t>Literacy – including phonics, reading, and writing.</a:t>
            </a:r>
          </a:p>
          <a:p>
            <a:pPr marL="0" lvl="0" indent="0">
              <a:buClr>
                <a:srgbClr val="002060"/>
              </a:buClr>
              <a:buSzPts val="2000"/>
              <a:buNone/>
            </a:pPr>
            <a:r>
              <a:rPr lang="en-GB" sz="2000" dirty="0">
                <a:solidFill>
                  <a:srgbClr val="0070C0"/>
                </a:solidFill>
              </a:rPr>
              <a:t>Children will enjoy daily stories, songs and rhymes, take part in phonics sessions and have opportunities to read and write throughout the day. You may see children writing shopping lists in the role-play area, labelling their pictures or choosing books to share with friends</a:t>
            </a:r>
            <a:r>
              <a:rPr lang="en-GB" dirty="0">
                <a:solidFill>
                  <a:srgbClr val="0070C0"/>
                </a:solidFill>
              </a:rPr>
              <a:t>.</a:t>
            </a:r>
            <a:endParaRPr dirty="0">
              <a:solidFill>
                <a:srgbClr val="0070C0"/>
              </a:solidFill>
            </a:endParaRPr>
          </a:p>
          <a:p>
            <a:pPr marL="228600" lvl="0" indent="-228600" algn="l" rtl="0">
              <a:lnSpc>
                <a:spcPct val="90000"/>
              </a:lnSpc>
              <a:spcBef>
                <a:spcPts val="1000"/>
              </a:spcBef>
              <a:spcAft>
                <a:spcPts val="0"/>
              </a:spcAft>
              <a:buClr>
                <a:srgbClr val="002060"/>
              </a:buClr>
              <a:buSzPts val="2000"/>
              <a:buChar char="•"/>
            </a:pPr>
            <a:endParaRPr lang="en-GB" sz="2000" dirty="0">
              <a:solidFill>
                <a:srgbClr val="002060"/>
              </a:solidFill>
            </a:endParaRPr>
          </a:p>
          <a:p>
            <a:pPr marL="228600" lvl="0" indent="-228600" algn="l" rtl="0">
              <a:lnSpc>
                <a:spcPct val="90000"/>
              </a:lnSpc>
              <a:spcBef>
                <a:spcPts val="1000"/>
              </a:spcBef>
              <a:spcAft>
                <a:spcPts val="0"/>
              </a:spcAft>
              <a:buClr>
                <a:srgbClr val="002060"/>
              </a:buClr>
              <a:buSzPts val="2000"/>
              <a:buChar char="•"/>
            </a:pPr>
            <a:r>
              <a:rPr lang="en-GB" sz="2000" dirty="0">
                <a:solidFill>
                  <a:srgbClr val="002060"/>
                </a:solidFill>
              </a:rPr>
              <a:t>Mathematics – including number, shape, space and measure.</a:t>
            </a:r>
          </a:p>
          <a:p>
            <a:pPr marL="0" lvl="0" indent="0">
              <a:buClr>
                <a:srgbClr val="002060"/>
              </a:buClr>
              <a:buSzPts val="2000"/>
              <a:buNone/>
            </a:pPr>
            <a:r>
              <a:rPr lang="en-GB" sz="2200" dirty="0">
                <a:solidFill>
                  <a:srgbClr val="0070C0"/>
                </a:solidFill>
              </a:rPr>
              <a:t>Maths will be explored through both adult-led activities and play. Children might count objects, build with blocks, create patterns, sort shapes or solve simple problems. Maths is also part of everyday routines, such as counting children, sharing resources and comparing sizes.</a:t>
            </a:r>
            <a:endParaRPr lang="en-GB" sz="1700" dirty="0">
              <a:solidFill>
                <a:srgbClr val="0070C0"/>
              </a:solidFill>
            </a:endParaRPr>
          </a:p>
          <a:p>
            <a:pPr marL="228600" lvl="0" indent="-228600" algn="l" rtl="0">
              <a:lnSpc>
                <a:spcPct val="90000"/>
              </a:lnSpc>
              <a:spcBef>
                <a:spcPts val="1000"/>
              </a:spcBef>
              <a:spcAft>
                <a:spcPts val="0"/>
              </a:spcAft>
              <a:buClr>
                <a:srgbClr val="002060"/>
              </a:buClr>
              <a:buSzPts val="2000"/>
              <a:buChar char="•"/>
            </a:pPr>
            <a:endParaRPr dirty="0"/>
          </a:p>
          <a:p>
            <a:pPr marL="228600" lvl="0" indent="-228600" algn="l" rtl="0">
              <a:lnSpc>
                <a:spcPct val="90000"/>
              </a:lnSpc>
              <a:spcBef>
                <a:spcPts val="1000"/>
              </a:spcBef>
              <a:spcAft>
                <a:spcPts val="0"/>
              </a:spcAft>
              <a:buClr>
                <a:srgbClr val="002060"/>
              </a:buClr>
              <a:buSzPts val="2000"/>
              <a:buChar char="•"/>
            </a:pPr>
            <a:r>
              <a:rPr lang="en-GB" sz="2000" dirty="0">
                <a:solidFill>
                  <a:srgbClr val="002060"/>
                </a:solidFill>
              </a:rPr>
              <a:t>Understanding of the world – including people and communities, the world, technology. </a:t>
            </a:r>
            <a:endParaRPr dirty="0"/>
          </a:p>
          <a:p>
            <a:pPr marL="228600" lvl="0" indent="-228600" algn="l" rtl="0">
              <a:lnSpc>
                <a:spcPct val="90000"/>
              </a:lnSpc>
              <a:spcBef>
                <a:spcPts val="1000"/>
              </a:spcBef>
              <a:spcAft>
                <a:spcPts val="0"/>
              </a:spcAft>
              <a:buClr>
                <a:srgbClr val="002060"/>
              </a:buClr>
              <a:buSzPts val="2000"/>
              <a:buChar char="•"/>
            </a:pPr>
            <a:r>
              <a:rPr lang="en-GB" sz="2000" dirty="0">
                <a:solidFill>
                  <a:srgbClr val="002060"/>
                </a:solidFill>
              </a:rPr>
              <a:t>Expressive arts and design – including exploring media and materials and being imaginative. </a:t>
            </a:r>
            <a:endParaRPr dirty="0"/>
          </a:p>
          <a:p>
            <a:pPr marL="228600" lvl="0" indent="-101600" algn="l" rtl="0">
              <a:lnSpc>
                <a:spcPct val="90000"/>
              </a:lnSpc>
              <a:spcBef>
                <a:spcPts val="1000"/>
              </a:spcBef>
              <a:spcAft>
                <a:spcPts val="0"/>
              </a:spcAft>
              <a:buClr>
                <a:schemeClr val="dk1"/>
              </a:buClr>
              <a:buSzPts val="2000"/>
              <a:buNone/>
            </a:pPr>
            <a:endParaRP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50CD7-C1A8-456F-8211-40C702AD2A68}"/>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321BFA98-0B6E-47A6-B04E-954E616A7D05}"/>
              </a:ext>
            </a:extLst>
          </p:cNvPr>
          <p:cNvSpPr>
            <a:spLocks noGrp="1"/>
          </p:cNvSpPr>
          <p:nvPr>
            <p:ph type="body" idx="1"/>
          </p:nvPr>
        </p:nvSpPr>
        <p:spPr/>
        <p:txBody>
          <a:bodyPr>
            <a:normAutofit/>
          </a:bodyPr>
          <a:lstStyle/>
          <a:p>
            <a:pPr marL="228600" lvl="0" indent="-228600">
              <a:buClr>
                <a:srgbClr val="002060"/>
              </a:buClr>
              <a:buSzPts val="2000"/>
            </a:pPr>
            <a:r>
              <a:rPr lang="en-GB" sz="2400" dirty="0">
                <a:solidFill>
                  <a:schemeClr val="accent1"/>
                </a:solidFill>
              </a:rPr>
              <a:t>Understanding of the world – including people and communities, the world, technology. </a:t>
            </a:r>
          </a:p>
          <a:p>
            <a:pPr marL="0" lvl="0" indent="0">
              <a:buClr>
                <a:srgbClr val="002060"/>
              </a:buClr>
              <a:buSzPts val="2000"/>
              <a:buNone/>
            </a:pPr>
            <a:r>
              <a:rPr lang="en-GB" sz="1600" dirty="0">
                <a:solidFill>
                  <a:schemeClr val="accent1"/>
                </a:solidFill>
              </a:rPr>
              <a:t> Children will learn through exploring, investigating </a:t>
            </a:r>
            <a:r>
              <a:rPr lang="en-GB" sz="1800" dirty="0">
                <a:solidFill>
                  <a:schemeClr val="accent1"/>
                </a:solidFill>
              </a:rPr>
              <a:t>and asking questions. They might observe changes in plants, explore insects outdoors, talk about their families and communities, investigate how things work or use technology to support their learning</a:t>
            </a:r>
          </a:p>
          <a:p>
            <a:pPr marL="228600" lvl="0" indent="-228600">
              <a:buClr>
                <a:srgbClr val="002060"/>
              </a:buClr>
              <a:buSzPts val="2000"/>
            </a:pPr>
            <a:endParaRPr lang="en-GB" sz="2400" dirty="0">
              <a:solidFill>
                <a:schemeClr val="accent1"/>
              </a:solidFill>
            </a:endParaRPr>
          </a:p>
          <a:p>
            <a:pPr marL="228600" lvl="0" indent="-228600">
              <a:buClr>
                <a:srgbClr val="002060"/>
              </a:buClr>
              <a:buSzPts val="2000"/>
            </a:pPr>
            <a:r>
              <a:rPr lang="en-GB" sz="2400" dirty="0">
                <a:solidFill>
                  <a:schemeClr val="accent1"/>
                </a:solidFill>
              </a:rPr>
              <a:t>Expressive arts and design – including exploring media and materials and being imaginative. </a:t>
            </a:r>
          </a:p>
          <a:p>
            <a:pPr marL="114300" indent="0">
              <a:buNone/>
            </a:pPr>
            <a:r>
              <a:rPr lang="en-GB" sz="2000" dirty="0">
                <a:solidFill>
                  <a:schemeClr val="accent1"/>
                </a:solidFill>
              </a:rPr>
              <a:t>Children will have plenty of opportunities to create, imagine and express themselves. They might paint, draw, build, make models, explore music and instruments, dance or develop imaginative stories through role play. Children are encouraged to explore materials and share their own ideas.</a:t>
            </a:r>
          </a:p>
        </p:txBody>
      </p:sp>
    </p:spTree>
    <p:extLst>
      <p:ext uri="{BB962C8B-B14F-4D97-AF65-F5344CB8AC3E}">
        <p14:creationId xmlns:p14="http://schemas.microsoft.com/office/powerpoint/2010/main" val="2851429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A9A56-D505-6EA2-CFD8-E9FDD7A31A15}"/>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43360D5-6766-AB7D-CA62-7950F12D8B20}"/>
              </a:ext>
            </a:extLst>
          </p:cNvPr>
          <p:cNvGraphicFramePr>
            <a:graphicFrameLocks noGrp="1"/>
          </p:cNvGraphicFramePr>
          <p:nvPr>
            <p:extLst>
              <p:ext uri="{D42A27DB-BD31-4B8C-83A1-F6EECF244321}">
                <p14:modId xmlns:p14="http://schemas.microsoft.com/office/powerpoint/2010/main" val="3375234400"/>
              </p:ext>
            </p:extLst>
          </p:nvPr>
        </p:nvGraphicFramePr>
        <p:xfrm>
          <a:off x="275772" y="319314"/>
          <a:ext cx="11538856" cy="7412734"/>
        </p:xfrm>
        <a:graphic>
          <a:graphicData uri="http://schemas.openxmlformats.org/drawingml/2006/table">
            <a:tbl>
              <a:tblPr firstRow="1" bandRow="1">
                <a:tableStyleId>{5C22544A-7EE6-4342-B048-85BDC9FD1C3A}</a:tableStyleId>
              </a:tblPr>
              <a:tblGrid>
                <a:gridCol w="2884714">
                  <a:extLst>
                    <a:ext uri="{9D8B030D-6E8A-4147-A177-3AD203B41FA5}">
                      <a16:colId xmlns:a16="http://schemas.microsoft.com/office/drawing/2014/main" val="3498396597"/>
                    </a:ext>
                  </a:extLst>
                </a:gridCol>
                <a:gridCol w="2884714">
                  <a:extLst>
                    <a:ext uri="{9D8B030D-6E8A-4147-A177-3AD203B41FA5}">
                      <a16:colId xmlns:a16="http://schemas.microsoft.com/office/drawing/2014/main" val="1341922774"/>
                    </a:ext>
                  </a:extLst>
                </a:gridCol>
                <a:gridCol w="2884714">
                  <a:extLst>
                    <a:ext uri="{9D8B030D-6E8A-4147-A177-3AD203B41FA5}">
                      <a16:colId xmlns:a16="http://schemas.microsoft.com/office/drawing/2014/main" val="2574277238"/>
                    </a:ext>
                  </a:extLst>
                </a:gridCol>
                <a:gridCol w="2884714">
                  <a:extLst>
                    <a:ext uri="{9D8B030D-6E8A-4147-A177-3AD203B41FA5}">
                      <a16:colId xmlns:a16="http://schemas.microsoft.com/office/drawing/2014/main" val="3525709319"/>
                    </a:ext>
                  </a:extLst>
                </a:gridCol>
              </a:tblGrid>
              <a:tr h="1621534">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2800" b="0" i="0" u="none" strike="noStrike" cap="none" dirty="0">
                          <a:solidFill>
                            <a:schemeClr val="tx1"/>
                          </a:solidFill>
                          <a:effectLst/>
                          <a:latin typeface="+mn-lt"/>
                          <a:ea typeface="+mn-ea"/>
                          <a:cs typeface="+mn-cs"/>
                          <a:sym typeface="Arial"/>
                        </a:rPr>
                        <a:t>Literacy</a:t>
                      </a:r>
                    </a:p>
                    <a:p>
                      <a:pPr algn="ctr"/>
                      <a:endParaRPr lang="en-US" sz="2800" b="0" dirty="0">
                        <a:solidFill>
                          <a:schemeClr val="tx1"/>
                        </a:solidFill>
                      </a:endParaRPr>
                    </a:p>
                  </a:txBody>
                  <a:tcPr>
                    <a:solidFill>
                      <a:schemeClr val="accent1">
                        <a:lumMod val="60000"/>
                        <a:lumOff val="40000"/>
                      </a:schemeClr>
                    </a:solidFill>
                  </a:tcPr>
                </a:tc>
                <a:tc>
                  <a:txBody>
                    <a:bodyPr/>
                    <a:lstStyle/>
                    <a:p>
                      <a:pPr algn="ctr"/>
                      <a:r>
                        <a:rPr lang="en-GB" sz="2800" b="0" i="0" u="none" strike="noStrike" cap="none" dirty="0">
                          <a:solidFill>
                            <a:schemeClr val="tx1"/>
                          </a:solidFill>
                          <a:effectLst/>
                          <a:latin typeface="+mn-lt"/>
                          <a:ea typeface="+mn-ea"/>
                          <a:cs typeface="+mn-cs"/>
                          <a:sym typeface="Arial"/>
                        </a:rPr>
                        <a:t>Mathematics</a:t>
                      </a:r>
                      <a:endParaRPr lang="en-US" sz="2800" b="0" dirty="0">
                        <a:solidFill>
                          <a:schemeClr val="tx1"/>
                        </a:solidFill>
                      </a:endParaRPr>
                    </a:p>
                  </a:txBody>
                  <a:tcPr>
                    <a:solidFill>
                      <a:schemeClr val="accent1">
                        <a:lumMod val="60000"/>
                        <a:lumOff val="40000"/>
                      </a:schemeClr>
                    </a:solidFill>
                  </a:tcPr>
                </a:tc>
                <a:tc>
                  <a:txBody>
                    <a:bodyPr/>
                    <a:lstStyle/>
                    <a:p>
                      <a:pPr algn="ctr"/>
                      <a:r>
                        <a:rPr lang="en-GB" sz="2800" b="0" i="0" u="none" strike="noStrike" cap="none" dirty="0">
                          <a:solidFill>
                            <a:schemeClr val="tx1"/>
                          </a:solidFill>
                          <a:effectLst/>
                          <a:latin typeface="+mn-lt"/>
                          <a:ea typeface="+mn-ea"/>
                          <a:cs typeface="+mn-cs"/>
                          <a:sym typeface="Arial"/>
                        </a:rPr>
                        <a:t>Understanding the world</a:t>
                      </a:r>
                      <a:endParaRPr lang="en-US" sz="2800" b="0" dirty="0">
                        <a:solidFill>
                          <a:schemeClr val="tx1"/>
                        </a:solidFill>
                      </a:endParaRPr>
                    </a:p>
                  </a:txBody>
                  <a:tcPr>
                    <a:solidFill>
                      <a:schemeClr val="accent1">
                        <a:lumMod val="60000"/>
                        <a:lumOff val="40000"/>
                      </a:schemeClr>
                    </a:solidFill>
                  </a:tcPr>
                </a:tc>
                <a:tc>
                  <a:txBody>
                    <a:bodyPr/>
                    <a:lstStyle/>
                    <a:p>
                      <a:pPr algn="ctr"/>
                      <a:r>
                        <a:rPr lang="en-US" sz="2800" b="0" dirty="0">
                          <a:solidFill>
                            <a:schemeClr val="tx1"/>
                          </a:solidFill>
                        </a:rPr>
                        <a:t>Expressive arts and design</a:t>
                      </a:r>
                    </a:p>
                  </a:txBody>
                  <a:tcPr>
                    <a:solidFill>
                      <a:schemeClr val="accent1">
                        <a:lumMod val="60000"/>
                        <a:lumOff val="40000"/>
                      </a:schemeClr>
                    </a:solidFill>
                  </a:tcPr>
                </a:tc>
                <a:extLst>
                  <a:ext uri="{0D108BD9-81ED-4DB2-BD59-A6C34878D82A}">
                    <a16:rowId xmlns:a16="http://schemas.microsoft.com/office/drawing/2014/main" val="1962492575"/>
                  </a:ext>
                </a:extLst>
              </a:tr>
              <a:tr h="4430924">
                <a:tc>
                  <a:txBody>
                    <a:bodyPr/>
                    <a:lstStyle/>
                    <a:p>
                      <a:pPr marL="342900" indent="-342900">
                        <a:buFont typeface="Arial" panose="020B0604020202020204" pitchFamily="34" charset="0"/>
                        <a:buChar char="•"/>
                      </a:pPr>
                      <a:r>
                        <a:rPr lang="en-GB" sz="2200" dirty="0"/>
                        <a:t>Write recognisable letters, formed correctly. Spell words by sounding out.</a:t>
                      </a:r>
                    </a:p>
                    <a:p>
                      <a:pPr marL="342900" indent="-342900">
                        <a:buFont typeface="Arial" panose="020B0604020202020204" pitchFamily="34" charset="0"/>
                        <a:buChar char="•"/>
                      </a:pPr>
                      <a:r>
                        <a:rPr lang="en-GB" sz="2200" dirty="0"/>
                        <a:t>Say a sound for each letter and 10 diagraphs. </a:t>
                      </a:r>
                    </a:p>
                    <a:p>
                      <a:pPr marL="342900" indent="-342900">
                        <a:buFont typeface="Arial" panose="020B0604020202020204" pitchFamily="34" charset="0"/>
                        <a:buChar char="•"/>
                      </a:pPr>
                      <a:r>
                        <a:rPr lang="en-GB" sz="2200" dirty="0"/>
                        <a:t>Show an understanding of what has been read to them, retell stories in their own words, use new vocabulary. </a:t>
                      </a:r>
                    </a:p>
                    <a:p>
                      <a:pPr marL="342900" indent="-342900">
                        <a:buFont typeface="Arial" panose="020B0604020202020204" pitchFamily="34" charset="0"/>
                        <a:buChar char="•"/>
                      </a:pPr>
                      <a:endParaRPr lang="en-US" sz="2200" dirty="0">
                        <a:latin typeface="Chalkboard" panose="03050602040202020205" pitchFamily="66" charset="77"/>
                      </a:endParaRPr>
                    </a:p>
                  </a:txBody>
                  <a:tcPr>
                    <a:solidFill>
                      <a:schemeClr val="accent1">
                        <a:lumMod val="40000"/>
                        <a:lumOff val="60000"/>
                      </a:schemeClr>
                    </a:solidFill>
                  </a:tcPr>
                </a:tc>
                <a:tc>
                  <a:txBody>
                    <a:bodyPr/>
                    <a:lstStyle/>
                    <a:p>
                      <a:pPr marL="342900" indent="-342900">
                        <a:buFont typeface="Arial" panose="020B0604020202020204" pitchFamily="34" charset="0"/>
                        <a:buChar char="•"/>
                      </a:pPr>
                      <a:r>
                        <a:rPr lang="en-GB" sz="2200" dirty="0"/>
                        <a:t>Have a deep understanding of numbers 0-10, including number bonds.</a:t>
                      </a:r>
                    </a:p>
                    <a:p>
                      <a:pPr marL="342900" indent="-342900">
                        <a:buFont typeface="Arial" panose="020B0604020202020204" pitchFamily="34" charset="0"/>
                        <a:buChar char="•"/>
                      </a:pPr>
                      <a:r>
                        <a:rPr lang="en-GB" sz="2200" dirty="0"/>
                        <a:t>Subitise numbers 0-5.</a:t>
                      </a:r>
                    </a:p>
                    <a:p>
                      <a:pPr marL="342900" indent="-342900">
                        <a:buFont typeface="Arial" panose="020B0604020202020204" pitchFamily="34" charset="0"/>
                        <a:buChar char="•"/>
                      </a:pPr>
                      <a:r>
                        <a:rPr lang="en-GB" sz="2200" dirty="0"/>
                        <a:t>Count beyond 20, recognising the counting system. </a:t>
                      </a:r>
                    </a:p>
                    <a:p>
                      <a:pPr marL="342900" indent="-342900">
                        <a:buFont typeface="Arial" panose="020B0604020202020204" pitchFamily="34" charset="0"/>
                        <a:buChar char="•"/>
                      </a:pPr>
                      <a:r>
                        <a:rPr lang="en-GB" sz="2200" dirty="0"/>
                        <a:t>Explore pattern in numbers, odds and evens, numbers facts to 10.</a:t>
                      </a:r>
                    </a:p>
                    <a:p>
                      <a:pPr marL="342900" indent="-342900">
                        <a:buFont typeface="Arial" panose="020B0604020202020204" pitchFamily="34" charset="0"/>
                        <a:buChar char="•"/>
                      </a:pPr>
                      <a:endParaRPr lang="en-GB" sz="2200" dirty="0"/>
                    </a:p>
                    <a:p>
                      <a:pPr marL="0" indent="0">
                        <a:buFont typeface="Arial" panose="020B0604020202020204" pitchFamily="34" charset="0"/>
                        <a:buNone/>
                      </a:pPr>
                      <a:endParaRPr lang="en-US" sz="2200" dirty="0">
                        <a:latin typeface="Chalkboard" panose="03050602040202020205" pitchFamily="66" charset="77"/>
                      </a:endParaRPr>
                    </a:p>
                  </a:txBody>
                  <a:tcPr>
                    <a:solidFill>
                      <a:schemeClr val="accent1">
                        <a:lumMod val="40000"/>
                        <a:lumOff val="60000"/>
                      </a:schemeClr>
                    </a:solidFill>
                  </a:tcPr>
                </a:tc>
                <a:tc>
                  <a:txBody>
                    <a:bodyPr/>
                    <a:lstStyle/>
                    <a:p>
                      <a:pPr marL="342900" indent="-342900">
                        <a:buFont typeface="Arial" panose="020B0604020202020204" pitchFamily="34" charset="0"/>
                        <a:buChar char="•"/>
                      </a:pPr>
                      <a:r>
                        <a:rPr lang="en-GB" sz="2200" dirty="0"/>
                        <a:t>Exploring nature in the garden – looking for bugs, leaves, or sticks.</a:t>
                      </a:r>
                    </a:p>
                    <a:p>
                      <a:pPr marL="342900" indent="-342900">
                        <a:buFont typeface="Arial" panose="020B0604020202020204" pitchFamily="34" charset="0"/>
                        <a:buChar char="•"/>
                      </a:pPr>
                      <a:r>
                        <a:rPr lang="en-GB" sz="2200" dirty="0"/>
                        <a:t>Planting seeds and helping them grow.</a:t>
                      </a:r>
                    </a:p>
                    <a:p>
                      <a:pPr marL="342900" indent="-342900">
                        <a:buFont typeface="Arial" panose="020B0604020202020204" pitchFamily="34" charset="0"/>
                        <a:buChar char="•"/>
                      </a:pPr>
                      <a:r>
                        <a:rPr lang="en-GB" sz="2200" dirty="0"/>
                        <a:t>Using simple technology such as a camera or tablet to take pictures.</a:t>
                      </a:r>
                    </a:p>
                    <a:p>
                      <a:pPr marL="342900" indent="-342900">
                        <a:buFont typeface="Arial" panose="020B0604020202020204" pitchFamily="34" charset="0"/>
                        <a:buChar char="•"/>
                      </a:pPr>
                      <a:endParaRPr lang="en-US" sz="2200" dirty="0">
                        <a:latin typeface="Chalkboard" panose="03050602040202020205" pitchFamily="66" charset="77"/>
                      </a:endParaRPr>
                    </a:p>
                  </a:txBody>
                  <a:tcPr>
                    <a:solidFill>
                      <a:schemeClr val="accent1">
                        <a:lumMod val="40000"/>
                        <a:lumOff val="60000"/>
                      </a:schemeClr>
                    </a:solidFill>
                  </a:tcPr>
                </a:tc>
                <a:tc>
                  <a:txBody>
                    <a:bodyPr/>
                    <a:lstStyle/>
                    <a:p>
                      <a:pPr marL="342900" indent="-342900">
                        <a:buFont typeface="Arial" panose="020B0604020202020204" pitchFamily="34" charset="0"/>
                        <a:buChar char="•"/>
                      </a:pPr>
                      <a:r>
                        <a:rPr lang="en-GB" sz="2200" dirty="0"/>
                        <a:t>Junk modelling with boxes, tubes, and tape.</a:t>
                      </a:r>
                    </a:p>
                    <a:p>
                      <a:pPr marL="342900" indent="-342900">
                        <a:buFont typeface="Arial" panose="020B0604020202020204" pitchFamily="34" charset="0"/>
                        <a:buChar char="•"/>
                      </a:pPr>
                      <a:r>
                        <a:rPr lang="en-GB" sz="2200" dirty="0"/>
                        <a:t>Making music with instruments, exploring loud and quiet sounds.</a:t>
                      </a:r>
                    </a:p>
                    <a:p>
                      <a:pPr marL="342900" indent="-342900">
                        <a:buFont typeface="Arial" panose="020B0604020202020204" pitchFamily="34" charset="0"/>
                        <a:buChar char="•"/>
                      </a:pPr>
                      <a:r>
                        <a:rPr lang="en-GB" sz="2200" dirty="0"/>
                        <a:t>Painting and drawing freely to express ideas and feelings.</a:t>
                      </a:r>
                    </a:p>
                    <a:p>
                      <a:pPr marL="342900" indent="-342900">
                        <a:buFont typeface="Arial" panose="020B0604020202020204" pitchFamily="34" charset="0"/>
                        <a:buChar char="•"/>
                      </a:pPr>
                      <a:endParaRPr lang="en-US" sz="2200" dirty="0">
                        <a:latin typeface="Chalkboard" panose="03050602040202020205" pitchFamily="66" charset="77"/>
                      </a:endParaRPr>
                    </a:p>
                  </a:txBody>
                  <a:tcPr>
                    <a:solidFill>
                      <a:schemeClr val="accent1">
                        <a:lumMod val="40000"/>
                        <a:lumOff val="60000"/>
                      </a:schemeClr>
                    </a:solidFill>
                  </a:tcPr>
                </a:tc>
                <a:extLst>
                  <a:ext uri="{0D108BD9-81ED-4DB2-BD59-A6C34878D82A}">
                    <a16:rowId xmlns:a16="http://schemas.microsoft.com/office/drawing/2014/main" val="3097536363"/>
                  </a:ext>
                </a:extLst>
              </a:tr>
            </a:tbl>
          </a:graphicData>
        </a:graphic>
      </p:graphicFrame>
    </p:spTree>
    <p:extLst>
      <p:ext uri="{BB962C8B-B14F-4D97-AF65-F5344CB8AC3E}">
        <p14:creationId xmlns:p14="http://schemas.microsoft.com/office/powerpoint/2010/main" val="2030517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6"/>
          <p:cNvSpPr txBox="1">
            <a:spLocks noGrp="1"/>
          </p:cNvSpPr>
          <p:nvPr>
            <p:ph type="title"/>
          </p:nvPr>
        </p:nvSpPr>
        <p:spPr>
          <a:xfrm>
            <a:off x="436661" y="207866"/>
            <a:ext cx="7642225" cy="120015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Calibri"/>
              <a:buNone/>
            </a:pPr>
            <a:r>
              <a:rPr lang="en-GB" sz="3200" u="sng"/>
              <a:t>Phonics &amp; Early Reading  </a:t>
            </a:r>
            <a:br>
              <a:rPr lang="en-GB" sz="3200" u="sng"/>
            </a:br>
            <a:r>
              <a:rPr lang="en-GB" sz="3200" u="sng"/>
              <a:t>Little Wandle Letters &amp; Sounds</a:t>
            </a:r>
            <a:endParaRPr sz="2800" u="sng">
              <a:solidFill>
                <a:srgbClr val="0033CC"/>
              </a:solidFill>
            </a:endParaRPr>
          </a:p>
        </p:txBody>
      </p:sp>
      <p:pic>
        <p:nvPicPr>
          <p:cNvPr id="128" name="Google Shape;128;p6"/>
          <p:cNvPicPr preferRelativeResize="0"/>
          <p:nvPr/>
        </p:nvPicPr>
        <p:blipFill rotWithShape="1">
          <a:blip r:embed="rId3">
            <a:alphaModFix/>
          </a:blip>
          <a:srcRect/>
          <a:stretch/>
        </p:blipFill>
        <p:spPr>
          <a:xfrm>
            <a:off x="9858449" y="207866"/>
            <a:ext cx="2185987" cy="1038225"/>
          </a:xfrm>
          <a:prstGeom prst="rect">
            <a:avLst/>
          </a:prstGeom>
          <a:noFill/>
          <a:ln>
            <a:noFill/>
          </a:ln>
        </p:spPr>
      </p:pic>
      <p:sp>
        <p:nvSpPr>
          <p:cNvPr id="129" name="Google Shape;129;p6"/>
          <p:cNvSpPr txBox="1"/>
          <p:nvPr/>
        </p:nvSpPr>
        <p:spPr>
          <a:xfrm>
            <a:off x="354589" y="1558962"/>
            <a:ext cx="5741411" cy="5091171"/>
          </a:xfrm>
          <a:prstGeom prst="rect">
            <a:avLst/>
          </a:prstGeom>
          <a:solidFill>
            <a:srgbClr val="BBD6E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4000" b="0" i="0" u="none" strike="noStrike" cap="none">
                <a:solidFill>
                  <a:schemeClr val="dk1"/>
                </a:solidFill>
                <a:latin typeface="Calibri"/>
                <a:ea typeface="Calibri"/>
                <a:cs typeface="Calibri"/>
                <a:sym typeface="Calibri"/>
              </a:rPr>
              <a:t>Phonics is making connections between the sounds of our spoken words and the letters that are used to write them down.</a:t>
            </a:r>
            <a:endParaRPr/>
          </a:p>
          <a:p>
            <a:pPr marL="0" marR="0" lvl="0" indent="0" algn="l" rtl="0">
              <a:spcBef>
                <a:spcPts val="0"/>
              </a:spcBef>
              <a:spcAft>
                <a:spcPts val="0"/>
              </a:spcAft>
              <a:buNone/>
            </a:pPr>
            <a:endParaRPr sz="4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GB" sz="1400" b="0" i="1" u="none" strike="noStrike" cap="none">
                <a:solidFill>
                  <a:schemeClr val="dk1"/>
                </a:solidFill>
                <a:latin typeface="Calibri"/>
                <a:ea typeface="Calibri"/>
                <a:cs typeface="Calibri"/>
                <a:sym typeface="Calibri"/>
              </a:rPr>
              <a:t>Our school has chosen </a:t>
            </a:r>
            <a:br>
              <a:rPr lang="en-GB" sz="1400" b="0" i="1" u="none" strike="noStrike" cap="none">
                <a:solidFill>
                  <a:schemeClr val="dk1"/>
                </a:solidFill>
                <a:latin typeface="Calibri"/>
                <a:ea typeface="Calibri"/>
                <a:cs typeface="Calibri"/>
                <a:sym typeface="Calibri"/>
              </a:rPr>
            </a:br>
            <a:r>
              <a:rPr lang="en-GB" sz="1400" b="0" i="1" u="none" strike="noStrike" cap="none">
                <a:solidFill>
                  <a:schemeClr val="dk1"/>
                </a:solidFill>
                <a:latin typeface="Calibri"/>
                <a:ea typeface="Calibri"/>
                <a:cs typeface="Calibri"/>
                <a:sym typeface="Calibri"/>
              </a:rPr>
              <a:t>Little Wandle Letters and Sounds Revised as our Systematic Synthetic Phonics (SSP) programme to teach early reading and spelling. </a:t>
            </a:r>
            <a:endParaRPr/>
          </a:p>
        </p:txBody>
      </p:sp>
      <p:pic>
        <p:nvPicPr>
          <p:cNvPr id="130" name="Google Shape;130;p6"/>
          <p:cNvPicPr preferRelativeResize="0"/>
          <p:nvPr/>
        </p:nvPicPr>
        <p:blipFill rotWithShape="1">
          <a:blip r:embed="rId4">
            <a:alphaModFix/>
          </a:blip>
          <a:srcRect t="1812" r="107"/>
          <a:stretch/>
        </p:blipFill>
        <p:spPr>
          <a:xfrm>
            <a:off x="6352888" y="1065321"/>
            <a:ext cx="4421079" cy="3893119"/>
          </a:xfrm>
          <a:prstGeom prst="rect">
            <a:avLst/>
          </a:prstGeom>
          <a:noFill/>
          <a:ln>
            <a:noFill/>
          </a:ln>
        </p:spPr>
      </p:pic>
      <p:sp>
        <p:nvSpPr>
          <p:cNvPr id="3" name="TextBox 2">
            <a:extLst>
              <a:ext uri="{FF2B5EF4-FFF2-40B4-BE49-F238E27FC236}">
                <a16:creationId xmlns:a16="http://schemas.microsoft.com/office/drawing/2014/main" id="{E8CC44EC-7EAC-7976-CF56-06A2A8E2AF4A}"/>
              </a:ext>
            </a:extLst>
          </p:cNvPr>
          <p:cNvSpPr txBox="1"/>
          <p:nvPr/>
        </p:nvSpPr>
        <p:spPr>
          <a:xfrm>
            <a:off x="6096000" y="4958440"/>
            <a:ext cx="4934857" cy="2031325"/>
          </a:xfrm>
          <a:prstGeom prst="rect">
            <a:avLst/>
          </a:prstGeom>
          <a:noFill/>
        </p:spPr>
        <p:txBody>
          <a:bodyPr wrap="square">
            <a:spAutoFit/>
          </a:bodyPr>
          <a:lstStyle/>
          <a:p>
            <a:r>
              <a:rPr lang="en-US" sz="1800" dirty="0">
                <a:hlinkClick r:id="rId5"/>
              </a:rPr>
              <a:t>https://www.littlewandle.org.uk/resources/for-parents/</a:t>
            </a:r>
            <a:endParaRPr lang="en-US" sz="1800" dirty="0"/>
          </a:p>
          <a:p>
            <a:endParaRPr lang="en-US" sz="1800" dirty="0"/>
          </a:p>
          <a:p>
            <a:r>
              <a:rPr lang="en-US" sz="1800" dirty="0">
                <a:hlinkClick r:id="rId6"/>
              </a:rPr>
              <a:t>https://www.youtube.com/watch?v=zCKu-m-8czk&amp;list=PLBylnf4b6qQvsCziWw816PVJ7ye7ef9gO</a:t>
            </a:r>
            <a:endParaRPr lang="en-US" sz="1800" dirty="0"/>
          </a:p>
          <a:p>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wipe(down)">
                                      <p:cBhvr>
                                        <p:cTn id="7" dur="580">
                                          <p:stCondLst>
                                            <p:cond delay="0"/>
                                          </p:stCondLst>
                                        </p:cTn>
                                        <p:tgtEl>
                                          <p:spTgt spid="130"/>
                                        </p:tgtEl>
                                      </p:cBhvr>
                                    </p:animEffect>
                                    <p:anim calcmode="lin" valueType="num">
                                      <p:cBhvr>
                                        <p:cTn id="8" dur="1822" tmFilter="0,0; 0.14,0.36; 0.43,0.73; 0.71,0.91; 1.0,1.0">
                                          <p:stCondLst>
                                            <p:cond delay="0"/>
                                          </p:stCondLst>
                                        </p:cTn>
                                        <p:tgtEl>
                                          <p:spTgt spid="13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0"/>
                                        </p:tgtEl>
                                        <p:attrNameLst>
                                          <p:attrName>ppt_y</p:attrName>
                                        </p:attrNameLst>
                                      </p:cBhvr>
                                      <p:tavLst>
                                        <p:tav tm="0" fmla="#ppt_y-sin(pi*$)/81">
                                          <p:val>
                                            <p:fltVal val="0"/>
                                          </p:val>
                                        </p:tav>
                                        <p:tav tm="100000">
                                          <p:val>
                                            <p:fltVal val="1"/>
                                          </p:val>
                                        </p:tav>
                                      </p:tavLst>
                                    </p:anim>
                                    <p:animScale>
                                      <p:cBhvr>
                                        <p:cTn id="13" dur="26">
                                          <p:stCondLst>
                                            <p:cond delay="650"/>
                                          </p:stCondLst>
                                        </p:cTn>
                                        <p:tgtEl>
                                          <p:spTgt spid="130"/>
                                        </p:tgtEl>
                                      </p:cBhvr>
                                      <p:to x="100000" y="60000"/>
                                    </p:animScale>
                                    <p:animScale>
                                      <p:cBhvr>
                                        <p:cTn id="14" dur="166" decel="50000">
                                          <p:stCondLst>
                                            <p:cond delay="676"/>
                                          </p:stCondLst>
                                        </p:cTn>
                                        <p:tgtEl>
                                          <p:spTgt spid="130"/>
                                        </p:tgtEl>
                                      </p:cBhvr>
                                      <p:to x="100000" y="100000"/>
                                    </p:animScale>
                                    <p:animScale>
                                      <p:cBhvr>
                                        <p:cTn id="15" dur="26">
                                          <p:stCondLst>
                                            <p:cond delay="1312"/>
                                          </p:stCondLst>
                                        </p:cTn>
                                        <p:tgtEl>
                                          <p:spTgt spid="130"/>
                                        </p:tgtEl>
                                      </p:cBhvr>
                                      <p:to x="100000" y="80000"/>
                                    </p:animScale>
                                    <p:animScale>
                                      <p:cBhvr>
                                        <p:cTn id="16" dur="166" decel="50000">
                                          <p:stCondLst>
                                            <p:cond delay="1338"/>
                                          </p:stCondLst>
                                        </p:cTn>
                                        <p:tgtEl>
                                          <p:spTgt spid="130"/>
                                        </p:tgtEl>
                                      </p:cBhvr>
                                      <p:to x="100000" y="100000"/>
                                    </p:animScale>
                                    <p:animScale>
                                      <p:cBhvr>
                                        <p:cTn id="17" dur="26">
                                          <p:stCondLst>
                                            <p:cond delay="1642"/>
                                          </p:stCondLst>
                                        </p:cTn>
                                        <p:tgtEl>
                                          <p:spTgt spid="130"/>
                                        </p:tgtEl>
                                      </p:cBhvr>
                                      <p:to x="100000" y="90000"/>
                                    </p:animScale>
                                    <p:animScale>
                                      <p:cBhvr>
                                        <p:cTn id="18" dur="166" decel="50000">
                                          <p:stCondLst>
                                            <p:cond delay="1668"/>
                                          </p:stCondLst>
                                        </p:cTn>
                                        <p:tgtEl>
                                          <p:spTgt spid="130"/>
                                        </p:tgtEl>
                                      </p:cBhvr>
                                      <p:to x="100000" y="100000"/>
                                    </p:animScale>
                                    <p:animScale>
                                      <p:cBhvr>
                                        <p:cTn id="19" dur="26">
                                          <p:stCondLst>
                                            <p:cond delay="1808"/>
                                          </p:stCondLst>
                                        </p:cTn>
                                        <p:tgtEl>
                                          <p:spTgt spid="130"/>
                                        </p:tgtEl>
                                      </p:cBhvr>
                                      <p:to x="100000" y="95000"/>
                                    </p:animScale>
                                    <p:animScale>
                                      <p:cBhvr>
                                        <p:cTn id="20" dur="166" decel="50000">
                                          <p:stCondLst>
                                            <p:cond delay="1834"/>
                                          </p:stCondLst>
                                        </p:cTn>
                                        <p:tgtEl>
                                          <p:spTgt spid="1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0DCF-AAC1-4F5C-931E-F29DF3C506BF}"/>
              </a:ext>
            </a:extLst>
          </p:cNvPr>
          <p:cNvSpPr>
            <a:spLocks noGrp="1"/>
          </p:cNvSpPr>
          <p:nvPr>
            <p:ph type="title"/>
          </p:nvPr>
        </p:nvSpPr>
        <p:spPr/>
        <p:txBody>
          <a:bodyPr/>
          <a:lstStyle/>
          <a:p>
            <a:r>
              <a:rPr lang="en-GB" dirty="0"/>
              <a:t>Maths </a:t>
            </a:r>
          </a:p>
        </p:txBody>
      </p:sp>
      <p:sp>
        <p:nvSpPr>
          <p:cNvPr id="3" name="Text Placeholder 2">
            <a:extLst>
              <a:ext uri="{FF2B5EF4-FFF2-40B4-BE49-F238E27FC236}">
                <a16:creationId xmlns:a16="http://schemas.microsoft.com/office/drawing/2014/main" id="{9443C0ED-1E10-46FC-A49C-858C73B2CD3D}"/>
              </a:ext>
            </a:extLst>
          </p:cNvPr>
          <p:cNvSpPr>
            <a:spLocks noGrp="1"/>
          </p:cNvSpPr>
          <p:nvPr>
            <p:ph type="body" idx="1"/>
          </p:nvPr>
        </p:nvSpPr>
        <p:spPr/>
        <p:txBody>
          <a:bodyPr>
            <a:normAutofit fontScale="85000" lnSpcReduction="20000"/>
          </a:bodyPr>
          <a:lstStyle/>
          <a:p>
            <a:r>
              <a:rPr lang="en-GB" dirty="0"/>
              <a:t>In Reception, we use </a:t>
            </a:r>
            <a:r>
              <a:rPr lang="en-GB" b="1" dirty="0"/>
              <a:t>White Rose Maths. </a:t>
            </a:r>
            <a:r>
              <a:rPr lang="en-GB" dirty="0"/>
              <a:t>This helps children develop a strong understanding of early mathematical ideas through </a:t>
            </a:r>
            <a:r>
              <a:rPr lang="en-GB" b="1" dirty="0"/>
              <a:t>practical, playful and meaningful experiences</a:t>
            </a:r>
            <a:r>
              <a:rPr lang="en-GB" dirty="0"/>
              <a:t>.</a:t>
            </a:r>
          </a:p>
          <a:p>
            <a:endParaRPr lang="en-GB" dirty="0"/>
          </a:p>
          <a:p>
            <a:r>
              <a:rPr lang="en-GB" dirty="0"/>
              <a:t>It helps children to:</a:t>
            </a:r>
          </a:p>
          <a:p>
            <a:r>
              <a:rPr lang="en-GB" dirty="0"/>
              <a:t>Develop a strong understanding of numbers and counting.</a:t>
            </a:r>
          </a:p>
          <a:p>
            <a:r>
              <a:rPr lang="en-GB" dirty="0"/>
              <a:t>Recognise numbers and understand what they represent.</a:t>
            </a:r>
          </a:p>
          <a:p>
            <a:r>
              <a:rPr lang="en-GB" dirty="0"/>
              <a:t>Explore patterns, shapes, space and measure.</a:t>
            </a:r>
          </a:p>
          <a:p>
            <a:r>
              <a:rPr lang="en-GB" dirty="0"/>
              <a:t>Develop mathematical language, such as </a:t>
            </a:r>
            <a:r>
              <a:rPr lang="en-GB" i="1" dirty="0"/>
              <a:t>more, fewer, bigger, smaller, behind</a:t>
            </a:r>
            <a:r>
              <a:rPr lang="en-GB" dirty="0"/>
              <a:t> and </a:t>
            </a:r>
            <a:r>
              <a:rPr lang="en-GB" i="1" dirty="0"/>
              <a:t>next to</a:t>
            </a:r>
            <a:r>
              <a:rPr lang="en-GB" dirty="0"/>
              <a:t>.</a:t>
            </a:r>
          </a:p>
          <a:p>
            <a:r>
              <a:rPr lang="en-GB" dirty="0"/>
              <a:t>Solve simple problems and explain their thinking.</a:t>
            </a:r>
          </a:p>
          <a:p>
            <a:r>
              <a:rPr lang="en-GB" dirty="0"/>
              <a:t>Apply maths skills through everyday play and routines.</a:t>
            </a:r>
          </a:p>
          <a:p>
            <a:endParaRPr lang="en-GB" dirty="0"/>
          </a:p>
        </p:txBody>
      </p:sp>
    </p:spTree>
    <p:extLst>
      <p:ext uri="{BB962C8B-B14F-4D97-AF65-F5344CB8AC3E}">
        <p14:creationId xmlns:p14="http://schemas.microsoft.com/office/powerpoint/2010/main" val="1532672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580BE-8ECD-4D5B-930C-6D238BD467CC}"/>
              </a:ext>
            </a:extLst>
          </p:cNvPr>
          <p:cNvSpPr>
            <a:spLocks noGrp="1"/>
          </p:cNvSpPr>
          <p:nvPr>
            <p:ph type="title"/>
          </p:nvPr>
        </p:nvSpPr>
        <p:spPr/>
        <p:txBody>
          <a:bodyPr/>
          <a:lstStyle/>
          <a:p>
            <a:r>
              <a:rPr lang="en-GB" b="1" dirty="0"/>
              <a:t>What might this look like in the classroom?</a:t>
            </a:r>
            <a:br>
              <a:rPr lang="en-GB" dirty="0"/>
            </a:br>
            <a:endParaRPr lang="en-GB" dirty="0"/>
          </a:p>
        </p:txBody>
      </p:sp>
      <p:sp>
        <p:nvSpPr>
          <p:cNvPr id="3" name="Text Placeholder 2">
            <a:extLst>
              <a:ext uri="{FF2B5EF4-FFF2-40B4-BE49-F238E27FC236}">
                <a16:creationId xmlns:a16="http://schemas.microsoft.com/office/drawing/2014/main" id="{53E9F671-4AD5-492C-8E7E-99540FA91DDB}"/>
              </a:ext>
            </a:extLst>
          </p:cNvPr>
          <p:cNvSpPr>
            <a:spLocks noGrp="1"/>
          </p:cNvSpPr>
          <p:nvPr>
            <p:ph type="body" idx="1"/>
          </p:nvPr>
        </p:nvSpPr>
        <p:spPr/>
        <p:txBody>
          <a:bodyPr/>
          <a:lstStyle/>
          <a:p>
            <a:r>
              <a:rPr lang="en-GB" dirty="0"/>
              <a:t>Children may count objects, compare quantities, build with shapes, make patterns, explore capacity in the water area or solve problems through role play. Adults use questions and practical resources to encourage children to </a:t>
            </a:r>
            <a:r>
              <a:rPr lang="en-GB" b="1" dirty="0"/>
              <a:t>think mathematically, explain their ideas and make connections</a:t>
            </a:r>
            <a:r>
              <a:rPr lang="en-GB" dirty="0"/>
              <a:t>.</a:t>
            </a:r>
          </a:p>
          <a:p>
            <a:endParaRPr lang="en-GB" dirty="0"/>
          </a:p>
          <a:p>
            <a:r>
              <a:rPr lang="en-GB" dirty="0"/>
              <a:t>The aim is not simply for children to remember numbers, but to develop a </a:t>
            </a:r>
            <a:r>
              <a:rPr lang="en-GB" b="1" dirty="0"/>
              <a:t>deep understanding of how and why maths works</a:t>
            </a:r>
            <a:r>
              <a:rPr lang="en-GB" dirty="0"/>
              <a:t>, building strong foundations for Year 1 and beyond.</a:t>
            </a:r>
          </a:p>
          <a:p>
            <a:endParaRPr lang="en-GB" dirty="0"/>
          </a:p>
        </p:txBody>
      </p:sp>
      <p:pic>
        <p:nvPicPr>
          <p:cNvPr id="4" name="Picture 3">
            <a:extLst>
              <a:ext uri="{FF2B5EF4-FFF2-40B4-BE49-F238E27FC236}">
                <a16:creationId xmlns:a16="http://schemas.microsoft.com/office/drawing/2014/main" id="{2752D736-48A4-407B-92FF-0C0C47F8D10B}"/>
              </a:ext>
            </a:extLst>
          </p:cNvPr>
          <p:cNvPicPr>
            <a:picLocks noChangeAspect="1"/>
          </p:cNvPicPr>
          <p:nvPr/>
        </p:nvPicPr>
        <p:blipFill>
          <a:blip r:embed="rId2"/>
          <a:stretch>
            <a:fillRect/>
          </a:stretch>
        </p:blipFill>
        <p:spPr>
          <a:xfrm>
            <a:off x="719091" y="1027906"/>
            <a:ext cx="10736061" cy="5811543"/>
          </a:xfrm>
          <a:prstGeom prst="rect">
            <a:avLst/>
          </a:prstGeom>
        </p:spPr>
      </p:pic>
    </p:spTree>
    <p:extLst>
      <p:ext uri="{BB962C8B-B14F-4D97-AF65-F5344CB8AC3E}">
        <p14:creationId xmlns:p14="http://schemas.microsoft.com/office/powerpoint/2010/main" val="97984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B99D2-4720-BA04-4D07-69036398D3AC}"/>
              </a:ext>
            </a:extLst>
          </p:cNvPr>
          <p:cNvSpPr>
            <a:spLocks noGrp="1"/>
          </p:cNvSpPr>
          <p:nvPr>
            <p:ph type="title"/>
          </p:nvPr>
        </p:nvSpPr>
        <p:spPr/>
        <p:txBody>
          <a:bodyPr/>
          <a:lstStyle/>
          <a:p>
            <a:pPr algn="ctr"/>
            <a:r>
              <a:rPr lang="en-US" u="sng" dirty="0"/>
              <a:t>Homework and reading records</a:t>
            </a:r>
            <a:br>
              <a:rPr lang="en-US" u="sng" dirty="0"/>
            </a:br>
            <a:r>
              <a:rPr lang="en-US" dirty="0"/>
              <a:t>(Begins in Autumn 2)</a:t>
            </a:r>
          </a:p>
        </p:txBody>
      </p:sp>
      <p:pic>
        <p:nvPicPr>
          <p:cNvPr id="1026" name="Picture 2" descr="Personalised School Reading Records | Buy Online">
            <a:extLst>
              <a:ext uri="{FF2B5EF4-FFF2-40B4-BE49-F238E27FC236}">
                <a16:creationId xmlns:a16="http://schemas.microsoft.com/office/drawing/2014/main" id="{CE75241E-2988-B4D5-9258-E949FEDD6C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387" t="5324" r="12963" b="5324"/>
          <a:stretch>
            <a:fillRect/>
          </a:stretch>
        </p:blipFill>
        <p:spPr bwMode="auto">
          <a:xfrm>
            <a:off x="7329715" y="2241810"/>
            <a:ext cx="3526971" cy="42788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282560D-724E-4D28-A417-519B1472C6FE}"/>
              </a:ext>
            </a:extLst>
          </p:cNvPr>
          <p:cNvPicPr>
            <a:picLocks noChangeAspect="1"/>
          </p:cNvPicPr>
          <p:nvPr/>
        </p:nvPicPr>
        <p:blipFill>
          <a:blip r:embed="rId3"/>
          <a:stretch>
            <a:fillRect/>
          </a:stretch>
        </p:blipFill>
        <p:spPr>
          <a:xfrm>
            <a:off x="1586143" y="2241810"/>
            <a:ext cx="4264241" cy="4097708"/>
          </a:xfrm>
          <a:prstGeom prst="rect">
            <a:avLst/>
          </a:prstGeom>
        </p:spPr>
      </p:pic>
    </p:spTree>
    <p:extLst>
      <p:ext uri="{BB962C8B-B14F-4D97-AF65-F5344CB8AC3E}">
        <p14:creationId xmlns:p14="http://schemas.microsoft.com/office/powerpoint/2010/main" val="1176547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C8572-5894-9674-BBE1-20C5A3D468A5}"/>
              </a:ext>
            </a:extLst>
          </p:cNvPr>
          <p:cNvSpPr>
            <a:spLocks noGrp="1"/>
          </p:cNvSpPr>
          <p:nvPr>
            <p:ph type="title"/>
          </p:nvPr>
        </p:nvSpPr>
        <p:spPr/>
        <p:txBody>
          <a:bodyPr/>
          <a:lstStyle/>
          <a:p>
            <a:pPr algn="ctr"/>
            <a:r>
              <a:rPr lang="en-US" u="sng" dirty="0"/>
              <a:t>Trips</a:t>
            </a:r>
          </a:p>
        </p:txBody>
      </p:sp>
      <p:pic>
        <p:nvPicPr>
          <p:cNvPr id="2050" name="Picture 2" descr="About Us | Battersea Arts Centre">
            <a:extLst>
              <a:ext uri="{FF2B5EF4-FFF2-40B4-BE49-F238E27FC236}">
                <a16:creationId xmlns:a16="http://schemas.microsoft.com/office/drawing/2014/main" id="{29682F65-6D34-3EA0-D4E2-86E4F9D60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9659" y="2264229"/>
            <a:ext cx="5457370" cy="32366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attersea Park Library | AccessAble">
            <a:extLst>
              <a:ext uri="{FF2B5EF4-FFF2-40B4-BE49-F238E27FC236}">
                <a16:creationId xmlns:a16="http://schemas.microsoft.com/office/drawing/2014/main" id="{2B3DFD05-F442-23FF-6550-41845E9697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659" y="1690688"/>
            <a:ext cx="6105979" cy="4598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6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u="sng"/>
              <a:t>Uniform</a:t>
            </a:r>
            <a:endParaRPr/>
          </a:p>
        </p:txBody>
      </p:sp>
      <p:pic>
        <p:nvPicPr>
          <p:cNvPr id="121" name="Google Shape;121;p5"/>
          <p:cNvPicPr preferRelativeResize="0"/>
          <p:nvPr/>
        </p:nvPicPr>
        <p:blipFill rotWithShape="1">
          <a:blip r:embed="rId3">
            <a:alphaModFix/>
          </a:blip>
          <a:srcRect/>
          <a:stretch/>
        </p:blipFill>
        <p:spPr>
          <a:xfrm>
            <a:off x="985690" y="1325563"/>
            <a:ext cx="5384249" cy="5339593"/>
          </a:xfrm>
          <a:prstGeom prst="rect">
            <a:avLst/>
          </a:prstGeom>
          <a:noFill/>
          <a:ln>
            <a:noFill/>
          </a:ln>
        </p:spPr>
      </p:pic>
      <p:sp>
        <p:nvSpPr>
          <p:cNvPr id="122" name="Google Shape;122;p5"/>
          <p:cNvSpPr/>
          <p:nvPr/>
        </p:nvSpPr>
        <p:spPr>
          <a:xfrm>
            <a:off x="6638387" y="1325563"/>
            <a:ext cx="4983861" cy="2862322"/>
          </a:xfrm>
          <a:prstGeom prst="rect">
            <a:avLst/>
          </a:prstGeom>
          <a:solidFill>
            <a:srgbClr val="FEE599"/>
          </a:solid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222222"/>
              </a:buClr>
              <a:buSzPts val="1800"/>
              <a:buFont typeface="Arial"/>
              <a:buChar char="•"/>
            </a:pPr>
            <a:r>
              <a:rPr lang="en-GB" sz="1800" b="0" i="0" u="none" strike="noStrike" cap="none" dirty="0">
                <a:solidFill>
                  <a:srgbClr val="222222"/>
                </a:solidFill>
                <a:latin typeface="Arial"/>
                <a:ea typeface="Arial"/>
                <a:cs typeface="Arial"/>
                <a:sym typeface="Arial"/>
              </a:rPr>
              <a:t>Children should bring a </a:t>
            </a:r>
            <a:r>
              <a:rPr lang="en-GB" sz="1800" b="1" i="0" u="none" strike="noStrike" cap="none" dirty="0">
                <a:solidFill>
                  <a:srgbClr val="222222"/>
                </a:solidFill>
                <a:latin typeface="Arial"/>
                <a:ea typeface="Arial"/>
                <a:cs typeface="Arial"/>
                <a:sym typeface="Arial"/>
              </a:rPr>
              <a:t>“</a:t>
            </a:r>
            <a:r>
              <a:rPr lang="en-GB" sz="1800" b="0" i="0" u="none" strike="noStrike" cap="none" dirty="0">
                <a:solidFill>
                  <a:srgbClr val="222222"/>
                </a:solidFill>
                <a:latin typeface="Arial"/>
                <a:ea typeface="Arial"/>
                <a:cs typeface="Arial"/>
                <a:sym typeface="Arial"/>
              </a:rPr>
              <a:t>Book Bag or backpack </a:t>
            </a:r>
            <a:r>
              <a:rPr lang="en-GB" sz="1800" b="1" i="0" u="none" strike="noStrike" cap="none" dirty="0">
                <a:solidFill>
                  <a:srgbClr val="222222"/>
                </a:solidFill>
                <a:latin typeface="Arial"/>
                <a:ea typeface="Arial"/>
                <a:cs typeface="Arial"/>
                <a:sym typeface="Arial"/>
              </a:rPr>
              <a:t>”</a:t>
            </a:r>
            <a:r>
              <a:rPr lang="en-GB" sz="1800" b="0" i="0" u="none" strike="noStrike" cap="none" dirty="0">
                <a:solidFill>
                  <a:srgbClr val="222222"/>
                </a:solidFill>
                <a:latin typeface="Arial"/>
                <a:ea typeface="Arial"/>
                <a:cs typeface="Arial"/>
                <a:sym typeface="Arial"/>
              </a:rPr>
              <a:t> to school every day.</a:t>
            </a:r>
            <a:endParaRPr dirty="0"/>
          </a:p>
          <a:p>
            <a:pPr marL="0" marR="0" lvl="0" indent="0" algn="l" rtl="0">
              <a:spcBef>
                <a:spcPts val="0"/>
              </a:spcBef>
              <a:spcAft>
                <a:spcPts val="0"/>
              </a:spcAft>
              <a:buClr>
                <a:schemeClr val="dk1"/>
              </a:buClr>
              <a:buSzPts val="1800"/>
              <a:buFont typeface="Arial"/>
              <a:buNone/>
            </a:pPr>
            <a:endParaRPr sz="1800" b="0" i="0" u="none" strike="noStrike" cap="none" dirty="0">
              <a:solidFill>
                <a:srgbClr val="222222"/>
              </a:solidFill>
              <a:latin typeface="Arial"/>
              <a:ea typeface="Arial"/>
              <a:cs typeface="Arial"/>
              <a:sym typeface="Arial"/>
            </a:endParaRPr>
          </a:p>
          <a:p>
            <a:pPr marL="0" marR="0" lvl="0" indent="-114300" algn="l" rtl="0">
              <a:spcBef>
                <a:spcPts val="0"/>
              </a:spcBef>
              <a:spcAft>
                <a:spcPts val="0"/>
              </a:spcAft>
              <a:buClr>
                <a:srgbClr val="222222"/>
              </a:buClr>
              <a:buSzPts val="1800"/>
              <a:buFont typeface="Arial"/>
              <a:buChar char="•"/>
            </a:pPr>
            <a:r>
              <a:rPr lang="en-GB" sz="1800" b="0" i="0" u="none" strike="noStrike" cap="none" dirty="0">
                <a:solidFill>
                  <a:srgbClr val="222222"/>
                </a:solidFill>
                <a:latin typeface="Arial"/>
                <a:ea typeface="Arial"/>
                <a:cs typeface="Arial"/>
                <a:sym typeface="Arial"/>
              </a:rPr>
              <a:t>Children in Nursery and Reception Class should bring a carrier bag with a change of clothing.</a:t>
            </a:r>
            <a:endParaRPr dirty="0"/>
          </a:p>
          <a:p>
            <a:pPr marL="0" marR="0" lvl="0" indent="0" algn="l" rtl="0">
              <a:spcBef>
                <a:spcPts val="0"/>
              </a:spcBef>
              <a:spcAft>
                <a:spcPts val="0"/>
              </a:spcAft>
              <a:buClr>
                <a:schemeClr val="dk1"/>
              </a:buClr>
              <a:buSzPts val="1800"/>
              <a:buFont typeface="Arial"/>
              <a:buNone/>
            </a:pPr>
            <a:endParaRPr sz="1800" b="0" i="0" u="none" strike="noStrike" cap="none" dirty="0">
              <a:solidFill>
                <a:srgbClr val="222222"/>
              </a:solidFill>
              <a:latin typeface="Arial"/>
              <a:ea typeface="Arial"/>
              <a:cs typeface="Arial"/>
              <a:sym typeface="Arial"/>
            </a:endParaRPr>
          </a:p>
          <a:p>
            <a:pPr marL="0" marR="0" lvl="0" indent="-114300" algn="l" rtl="0">
              <a:spcBef>
                <a:spcPts val="0"/>
              </a:spcBef>
              <a:spcAft>
                <a:spcPts val="0"/>
              </a:spcAft>
              <a:buClr>
                <a:srgbClr val="222222"/>
              </a:buClr>
              <a:buSzPts val="1800"/>
              <a:buFont typeface="Arial"/>
              <a:buChar char="•"/>
            </a:pPr>
            <a:r>
              <a:rPr lang="en-GB" sz="1800" b="0" i="0" u="none" strike="noStrike" cap="none" dirty="0">
                <a:solidFill>
                  <a:srgbClr val="222222"/>
                </a:solidFill>
                <a:latin typeface="Arial"/>
                <a:ea typeface="Arial"/>
                <a:cs typeface="Arial"/>
                <a:sym typeface="Arial"/>
              </a:rPr>
              <a:t>Please ensure your child’s name is written clearly on all items of clothing including hats, scarves and coats.</a:t>
            </a:r>
            <a:endParaRPr sz="1800" b="0" i="0" u="none" strike="noStrike" cap="none" dirty="0">
              <a:solidFill>
                <a:srgbClr val="22222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7"/>
          <p:cNvSpPr txBox="1">
            <a:spLocks noGrp="1"/>
          </p:cNvSpPr>
          <p:nvPr>
            <p:ph type="title"/>
          </p:nvPr>
        </p:nvSpPr>
        <p:spPr>
          <a:xfrm>
            <a:off x="187862" y="80912"/>
            <a:ext cx="8229600" cy="7064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GB" sz="4000" u="sng"/>
              <a:t>How can I help my child?</a:t>
            </a:r>
            <a:endParaRPr sz="4000" u="sng"/>
          </a:p>
        </p:txBody>
      </p:sp>
      <p:sp>
        <p:nvSpPr>
          <p:cNvPr id="136" name="Google Shape;136;p7"/>
          <p:cNvSpPr txBox="1">
            <a:spLocks noGrp="1"/>
          </p:cNvSpPr>
          <p:nvPr>
            <p:ph type="body" idx="1"/>
          </p:nvPr>
        </p:nvSpPr>
        <p:spPr>
          <a:xfrm>
            <a:off x="187862" y="1241426"/>
            <a:ext cx="10869490" cy="531412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GB" dirty="0">
                <a:latin typeface="Calibri"/>
                <a:ea typeface="Calibri"/>
                <a:cs typeface="Calibri"/>
                <a:sym typeface="Calibri"/>
              </a:rPr>
              <a:t>Excellent attendance and punctuality (Start and finish times on welcome pack).</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Ensure children are wearing the correct uniform-this is VERY important!</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Talk to your child’s class teacher if you have any concerns – face to face or class dojo. </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Information for parents will be given out half termly </a:t>
            </a:r>
            <a:r>
              <a:rPr lang="en-GB" dirty="0"/>
              <a:t>(</a:t>
            </a:r>
            <a:r>
              <a:rPr lang="en-GB" dirty="0">
                <a:latin typeface="Calibri"/>
                <a:ea typeface="Calibri"/>
                <a:cs typeface="Calibri"/>
                <a:sym typeface="Calibri"/>
              </a:rPr>
              <a:t>parent overviews)</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Read with your child </a:t>
            </a:r>
            <a:r>
              <a:rPr lang="en-GB" b="1" u="sng" dirty="0">
                <a:latin typeface="Calibri"/>
                <a:ea typeface="Calibri"/>
                <a:cs typeface="Calibri"/>
                <a:sym typeface="Calibri"/>
              </a:rPr>
              <a:t>every night</a:t>
            </a:r>
            <a:r>
              <a:rPr lang="en-GB" b="1" dirty="0">
                <a:latin typeface="Calibri"/>
                <a:ea typeface="Calibri"/>
                <a:cs typeface="Calibri"/>
                <a:sym typeface="Calibri"/>
              </a:rPr>
              <a:t> </a:t>
            </a:r>
            <a:r>
              <a:rPr lang="en-GB" dirty="0">
                <a:latin typeface="Calibri"/>
                <a:ea typeface="Calibri"/>
                <a:cs typeface="Calibri"/>
                <a:sym typeface="Calibri"/>
              </a:rPr>
              <a:t>at home and sign their reading records.</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Complete any homework sent home and ensure it is handed in on time.</a:t>
            </a:r>
            <a:endParaRPr dirty="0"/>
          </a:p>
          <a:p>
            <a:pPr marL="228600" lvl="0" indent="-228600" algn="l" rtl="0">
              <a:lnSpc>
                <a:spcPct val="90000"/>
              </a:lnSpc>
              <a:spcBef>
                <a:spcPts val="1000"/>
              </a:spcBef>
              <a:spcAft>
                <a:spcPts val="0"/>
              </a:spcAft>
              <a:buClr>
                <a:schemeClr val="dk1"/>
              </a:buClr>
              <a:buSzPts val="2800"/>
              <a:buChar char="•"/>
            </a:pPr>
            <a:r>
              <a:rPr lang="en-GB" dirty="0">
                <a:latin typeface="Calibri"/>
                <a:ea typeface="Calibri"/>
                <a:cs typeface="Calibri"/>
                <a:sym typeface="Calibri"/>
              </a:rPr>
              <a:t>Volunteering for school trips if possible. </a:t>
            </a:r>
            <a:endParaRPr dirty="0"/>
          </a:p>
        </p:txBody>
      </p:sp>
      <p:pic>
        <p:nvPicPr>
          <p:cNvPr id="137" name="Google Shape;137;p7" descr="Support your child's home learning | Learning Resources UK"/>
          <p:cNvPicPr preferRelativeResize="0"/>
          <p:nvPr/>
        </p:nvPicPr>
        <p:blipFill rotWithShape="1">
          <a:blip r:embed="rId3">
            <a:alphaModFix/>
          </a:blip>
          <a:srcRect/>
          <a:stretch/>
        </p:blipFill>
        <p:spPr>
          <a:xfrm>
            <a:off x="9593942" y="5399314"/>
            <a:ext cx="2410195" cy="145868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2" name="Picture 1">
            <a:extLst>
              <a:ext uri="{FF2B5EF4-FFF2-40B4-BE49-F238E27FC236}">
                <a16:creationId xmlns:a16="http://schemas.microsoft.com/office/drawing/2014/main" id="{DF9DAC75-BA85-44D8-89DF-B2083420F7EC}"/>
              </a:ext>
            </a:extLst>
          </p:cNvPr>
          <p:cNvPicPr>
            <a:picLocks noChangeAspect="1"/>
          </p:cNvPicPr>
          <p:nvPr/>
        </p:nvPicPr>
        <p:blipFill>
          <a:blip r:embed="rId3"/>
          <a:stretch>
            <a:fillRect/>
          </a:stretch>
        </p:blipFill>
        <p:spPr>
          <a:xfrm>
            <a:off x="2749733" y="1133267"/>
            <a:ext cx="7238431" cy="459146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EE06A-9ECB-4DF9-A871-4158E49B7651}"/>
              </a:ext>
            </a:extLst>
          </p:cNvPr>
          <p:cNvSpPr>
            <a:spLocks noGrp="1"/>
          </p:cNvSpPr>
          <p:nvPr>
            <p:ph type="title"/>
          </p:nvPr>
        </p:nvSpPr>
        <p:spPr/>
        <p:txBody>
          <a:bodyPr/>
          <a:lstStyle/>
          <a:p>
            <a:r>
              <a:rPr lang="en-GB" dirty="0"/>
              <a:t>Evening Prayer</a:t>
            </a:r>
          </a:p>
        </p:txBody>
      </p:sp>
      <p:pic>
        <p:nvPicPr>
          <p:cNvPr id="5" name="Picture 4">
            <a:extLst>
              <a:ext uri="{FF2B5EF4-FFF2-40B4-BE49-F238E27FC236}">
                <a16:creationId xmlns:a16="http://schemas.microsoft.com/office/drawing/2014/main" id="{666C2688-6E62-4D28-A807-90A8AF95D128}"/>
              </a:ext>
            </a:extLst>
          </p:cNvPr>
          <p:cNvPicPr>
            <a:picLocks noChangeAspect="1"/>
          </p:cNvPicPr>
          <p:nvPr/>
        </p:nvPicPr>
        <p:blipFill>
          <a:blip r:embed="rId2"/>
          <a:stretch>
            <a:fillRect/>
          </a:stretch>
        </p:blipFill>
        <p:spPr>
          <a:xfrm>
            <a:off x="6778165" y="2423604"/>
            <a:ext cx="3756209" cy="3194650"/>
          </a:xfrm>
          <a:prstGeom prst="rect">
            <a:avLst/>
          </a:prstGeom>
        </p:spPr>
      </p:pic>
      <p:sp>
        <p:nvSpPr>
          <p:cNvPr id="4" name="Text Placeholder 3">
            <a:extLst>
              <a:ext uri="{FF2B5EF4-FFF2-40B4-BE49-F238E27FC236}">
                <a16:creationId xmlns:a16="http://schemas.microsoft.com/office/drawing/2014/main" id="{EC4DC6E8-CC35-4C0C-A75B-E65D4A695B77}"/>
              </a:ext>
            </a:extLst>
          </p:cNvPr>
          <p:cNvSpPr>
            <a:spLocks noGrp="1"/>
          </p:cNvSpPr>
          <p:nvPr>
            <p:ph type="body" idx="2"/>
          </p:nvPr>
        </p:nvSpPr>
        <p:spPr>
          <a:xfrm>
            <a:off x="839788" y="2057400"/>
            <a:ext cx="4779777" cy="3846250"/>
          </a:xfrm>
        </p:spPr>
        <p:txBody>
          <a:bodyPr>
            <a:normAutofit/>
          </a:bodyPr>
          <a:lstStyle/>
          <a:p>
            <a:r>
              <a:rPr lang="en-GB" sz="2400" dirty="0"/>
              <a:t>God our Father I come to say </a:t>
            </a:r>
          </a:p>
          <a:p>
            <a:r>
              <a:rPr lang="en-GB" sz="2400" dirty="0"/>
              <a:t>Thank you for your love today,</a:t>
            </a:r>
          </a:p>
          <a:p>
            <a:r>
              <a:rPr lang="en-GB" sz="2400" dirty="0"/>
              <a:t>Thank you for my family,</a:t>
            </a:r>
          </a:p>
          <a:p>
            <a:r>
              <a:rPr lang="en-GB" sz="2400" dirty="0"/>
              <a:t>And all the friends you give to me.</a:t>
            </a:r>
          </a:p>
          <a:p>
            <a:r>
              <a:rPr lang="en-GB" sz="2400" dirty="0"/>
              <a:t>Guard me in the dark of night </a:t>
            </a:r>
          </a:p>
          <a:p>
            <a:r>
              <a:rPr lang="en-GB" sz="2400" dirty="0"/>
              <a:t>And in the morning, send Your light.</a:t>
            </a:r>
          </a:p>
          <a:p>
            <a:r>
              <a:rPr lang="en-GB" sz="2400" dirty="0"/>
              <a:t>                                           Amen</a:t>
            </a:r>
          </a:p>
        </p:txBody>
      </p:sp>
    </p:spTree>
    <p:extLst>
      <p:ext uri="{BB962C8B-B14F-4D97-AF65-F5344CB8AC3E}">
        <p14:creationId xmlns:p14="http://schemas.microsoft.com/office/powerpoint/2010/main" val="102478840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1365</Words>
  <Application>Microsoft Office PowerPoint</Application>
  <PresentationFormat>Widescreen</PresentationFormat>
  <Paragraphs>132</Paragraphs>
  <Slides>19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Chalkboard</vt:lpstr>
      <vt:lpstr>Calibri</vt:lpstr>
      <vt:lpstr>Recursive</vt:lpstr>
      <vt:lpstr>Arial</vt:lpstr>
      <vt:lpstr>Office Theme</vt:lpstr>
      <vt:lpstr>Welcome to Reception!</vt:lpstr>
      <vt:lpstr>PowerPoint Presentation</vt:lpstr>
      <vt:lpstr>The Early Years Foundation Stage </vt:lpstr>
      <vt:lpstr>Personal, Social and Emotional Development </vt:lpstr>
      <vt:lpstr>Communication and Language </vt:lpstr>
      <vt:lpstr>Physical Development </vt:lpstr>
      <vt:lpstr>PowerPoint Presentation</vt:lpstr>
      <vt:lpstr>The Early Years Foundation Stage </vt:lpstr>
      <vt:lpstr>PowerPoint Presentation</vt:lpstr>
      <vt:lpstr>PowerPoint Presentation</vt:lpstr>
      <vt:lpstr>Phonics &amp; Early Reading   Little Wandle Letters &amp; Sounds</vt:lpstr>
      <vt:lpstr>Maths </vt:lpstr>
      <vt:lpstr>What might this look like in the classroom? </vt:lpstr>
      <vt:lpstr>Homework and reading records (Begins in Autumn 2)</vt:lpstr>
      <vt:lpstr>Trips</vt:lpstr>
      <vt:lpstr>Uniform</vt:lpstr>
      <vt:lpstr>How can I help my child?</vt:lpstr>
      <vt:lpstr>PowerPoint Presentation</vt:lpstr>
      <vt:lpstr>Evening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Nursery!</dc:title>
  <dc:creator>Sarah Walsh</dc:creator>
  <cp:lastModifiedBy>Claire Mitchell</cp:lastModifiedBy>
  <cp:revision>9</cp:revision>
  <dcterms:created xsi:type="dcterms:W3CDTF">2024-09-03T11:10:21Z</dcterms:created>
  <dcterms:modified xsi:type="dcterms:W3CDTF">2026-09-24T15:19:15Z</dcterms:modified>
</cp:coreProperties>
</file>