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97" r:id="rId4"/>
    <p:sldId id="292" r:id="rId5"/>
    <p:sldId id="289" r:id="rId6"/>
    <p:sldId id="300" r:id="rId7"/>
    <p:sldId id="299" r:id="rId8"/>
    <p:sldId id="298" r:id="rId9"/>
    <p:sldId id="263" r:id="rId10"/>
    <p:sldId id="302" r:id="rId11"/>
    <p:sldId id="301" r:id="rId12"/>
    <p:sldId id="303" r:id="rId13"/>
    <p:sldId id="304" r:id="rId14"/>
    <p:sldId id="277" r:id="rId15"/>
    <p:sldId id="30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5781"/>
  </p:normalViewPr>
  <p:slideViewPr>
    <p:cSldViewPr snapToGrid="0">
      <p:cViewPr varScale="1">
        <p:scale>
          <a:sx n="114" d="100"/>
          <a:sy n="114" d="100"/>
        </p:scale>
        <p:origin x="4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65ACC-AFB4-EE9B-0DF9-6DE9E562C3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476004-D4B9-8350-2EB9-C769C80411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5D73E8-912F-90A0-5544-87BB4DF28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F18DF-EC6A-BE48-8936-3DF7B19B9467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3C632D-4B01-1EBD-70E2-4D724EC9C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106902-8951-5E57-F0A7-F0976A0A1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472A2-A8D0-714E-BA39-3E0F3FEA8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009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B0449-D03B-2295-D77C-82768D625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B8F390-B362-2F33-6C3D-710A9CE69F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A6C201-FE6E-A456-9137-7E4BAE70A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F18DF-EC6A-BE48-8936-3DF7B19B9467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1D8CDB-44B7-164B-4403-2C5F056B1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EC7A7E-94C9-2E0E-A67C-CE9DA13D9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472A2-A8D0-714E-BA39-3E0F3FEA8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40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171392-1F05-622D-E8E4-9B9F189AEB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E39F10-A2A1-593A-A9E9-169009C713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9C9876-6CA2-C489-D150-8FEAD42A8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F18DF-EC6A-BE48-8936-3DF7B19B9467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86229B-F21C-085A-3CC2-F06262700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7C24BA-C1D7-6390-8B60-BB4B3346D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472A2-A8D0-714E-BA39-3E0F3FEA8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076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0E6BB-3FC7-256C-9928-FFA28429D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3C82B-07C2-77A6-9F7D-4DF0A935E1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CB49CE-B01C-7026-7AF9-3EDF06670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F18DF-EC6A-BE48-8936-3DF7B19B9467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964854-C9BC-7967-D439-810DCE8D3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81327F-32E6-5E53-72B7-A1D537B36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472A2-A8D0-714E-BA39-3E0F3FEA8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584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68B9F-67CE-C70A-AA59-59EE64F0C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B0400E-2130-7090-1E0D-9F0613126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60CF8-F43D-5279-1A87-8DD919B7E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F18DF-EC6A-BE48-8936-3DF7B19B9467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EF50C-2468-A7B3-01C0-81BDEF5C3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0EFA79-AD01-ADF5-E820-070DC6F52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472A2-A8D0-714E-BA39-3E0F3FEA8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709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F31BB-BE7E-E228-A94A-98D0BF557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90613C-B42C-72DE-37A4-7D7AFCF4A9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122BE3-6728-B2B9-F65C-83972D05D9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481FCE-C4DB-FA51-82BD-C3C57A142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F18DF-EC6A-BE48-8936-3DF7B19B9467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D6FBAD-4C4F-8EBB-DED2-86373B712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A333CA-8137-D46C-4BAC-1E0E566B7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472A2-A8D0-714E-BA39-3E0F3FEA8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114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6B73E-D4AA-C0E8-56F0-4C38A43DC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DB1ED7-12A9-79B2-ECCC-390FCD4956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E40542-E43D-F551-74D0-A73EB0E87F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F63643-1FF6-5607-0E5E-98F4B9FDD6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D51A38-1FF5-32E6-77F8-EDBE2D7127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D22FDA-C3D5-A0EF-DF57-BEB837965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F18DF-EC6A-BE48-8936-3DF7B19B9467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8FB91B-E27C-CB8B-31A7-F9FE44503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BBEAAE-02B2-7EFD-A978-425A238B7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472A2-A8D0-714E-BA39-3E0F3FEA8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999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BA73A-5DBD-2B59-4636-1D7FCDEBB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4BB3BD-4DE4-756C-0CFD-C1468821A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F18DF-EC6A-BE48-8936-3DF7B19B9467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BDE6FF-81FF-46E7-F6B8-D907A30B2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9E148-4CBA-94CB-614F-89BC9694F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472A2-A8D0-714E-BA39-3E0F3FEA8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036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F9C10D-D79C-05CB-832D-B0CABE2E2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F18DF-EC6A-BE48-8936-3DF7B19B9467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C39C4D-D291-1E11-D2B0-30E1525A3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19A2DF-EFA3-E9C5-3752-91360959A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472A2-A8D0-714E-BA39-3E0F3FEA8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452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54636-C355-8696-FB59-1C7677E4F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DC9804-2E96-3DDD-3864-24E661DE42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4B5C24-C140-158D-FCE2-CA8BEBC2FB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0A1A35-177A-3AC1-858D-BA9F06903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F18DF-EC6A-BE48-8936-3DF7B19B9467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C1CEE6-2F40-BE1A-797A-7BEB87DA9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1F2296-915F-39A7-4369-1972D8235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472A2-A8D0-714E-BA39-3E0F3FEA8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13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D0BE9-9C03-8601-42AE-A1409AC09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58839B-7259-55A5-A7DE-B7ACBB3C52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C6805F-A39F-E45B-E5E0-CF9F3BDC9E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862C7D-865B-46C1-F6EA-257E49827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F18DF-EC6A-BE48-8936-3DF7B19B9467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AE5AAA-3924-6CB4-FF85-CE4B336E2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FD23A9-3FF8-367B-0DBA-5D4A11F9C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472A2-A8D0-714E-BA39-3E0F3FEA8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317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CBA274-8207-096D-37D3-D7674F76C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114F93-04EC-347F-5B0F-846134CB3A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CFB742-AA16-AFEB-65C8-F9623445A8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42F18DF-EC6A-BE48-8936-3DF7B19B9467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3178BA-E138-108C-BAFE-D92A77941C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C8BD3A-F0FC-913E-19A4-36F530FE1E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B472A2-A8D0-714E-BA39-3E0F3FEA8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296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47528" y="476672"/>
            <a:ext cx="8496944" cy="3168352"/>
          </a:xfrm>
        </p:spPr>
        <p:txBody>
          <a:bodyPr>
            <a:noAutofit/>
          </a:bodyPr>
          <a:lstStyle/>
          <a:p>
            <a:r>
              <a:rPr lang="en-GB" sz="5400" dirty="0">
                <a:solidFill>
                  <a:schemeClr val="accent1">
                    <a:lumMod val="50000"/>
                  </a:schemeClr>
                </a:solidFill>
                <a:latin typeface="NTPreCursive" panose="03000400000000000000" pitchFamily="66" charset="0"/>
              </a:rPr>
              <a:t>Reception Maths Workshop</a:t>
            </a:r>
            <a:br>
              <a:rPr lang="en-GB" sz="5400" dirty="0">
                <a:solidFill>
                  <a:schemeClr val="accent1">
                    <a:lumMod val="50000"/>
                  </a:schemeClr>
                </a:solidFill>
                <a:latin typeface="NTPreCursive" panose="03000400000000000000" pitchFamily="66" charset="0"/>
              </a:rPr>
            </a:br>
            <a:br>
              <a:rPr lang="en-GB" sz="5400" dirty="0">
                <a:solidFill>
                  <a:schemeClr val="accent1">
                    <a:lumMod val="50000"/>
                  </a:schemeClr>
                </a:solidFill>
                <a:latin typeface="NTPreCursive" panose="03000400000000000000" pitchFamily="66" charset="0"/>
              </a:rPr>
            </a:br>
            <a:r>
              <a:rPr lang="en-GB" sz="5400" dirty="0">
                <a:solidFill>
                  <a:srgbClr val="0000FF"/>
                </a:solidFill>
                <a:latin typeface="NTPreCursive" panose="03000400000000000000" pitchFamily="66" charset="0"/>
              </a:rPr>
              <a:t>St Mary’s Primary School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71564" y="3670957"/>
            <a:ext cx="7048872" cy="1752600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sz="4800" dirty="0">
                <a:solidFill>
                  <a:srgbClr val="0000FF"/>
                </a:solidFill>
                <a:latin typeface="NTPreCursive" panose="03000400000000000000" pitchFamily="66" charset="0"/>
              </a:rPr>
              <a:t>Welcome Parents and Carers</a:t>
            </a:r>
          </a:p>
        </p:txBody>
      </p:sp>
      <p:pic>
        <p:nvPicPr>
          <p:cNvPr id="1026" name="Picture 2" descr="SM School logo">
            <a:extLst>
              <a:ext uri="{FF2B5EF4-FFF2-40B4-BE49-F238E27FC236}">
                <a16:creationId xmlns:a16="http://schemas.microsoft.com/office/drawing/2014/main" id="{12A20062-9F0F-0775-36E9-025F84F04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571500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72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E2AB2-CF91-4766-A79C-DA6CCA207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NTPreCursive" panose="03000400000000000000" pitchFamily="66" charset="0"/>
              </a:rPr>
              <a:t>Home work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10251-7560-4F03-939B-9414F549A6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NTPreCursive" panose="03000400000000000000" pitchFamily="66" charset="0"/>
              </a:rPr>
              <a:t>Homework is sent out on Thursdays and will include a maths task.</a:t>
            </a:r>
          </a:p>
          <a:p>
            <a:r>
              <a:rPr lang="en-GB" dirty="0">
                <a:latin typeface="NTPreCursive" panose="03000400000000000000" pitchFamily="66" charset="0"/>
              </a:rPr>
              <a:t>Please make sure your child completes this to the best of their ability and expand on it if they need further challenge.</a:t>
            </a:r>
          </a:p>
          <a:p>
            <a:r>
              <a:rPr lang="en-GB" dirty="0">
                <a:latin typeface="NTPreCursive" panose="03000400000000000000" pitchFamily="66" charset="0"/>
              </a:rPr>
              <a:t>Home work is handed in by </a:t>
            </a:r>
            <a:r>
              <a:rPr lang="en-GB" dirty="0" err="1">
                <a:latin typeface="NTPreCursive" panose="03000400000000000000" pitchFamily="66" charset="0"/>
              </a:rPr>
              <a:t>tuesday</a:t>
            </a:r>
            <a:r>
              <a:rPr lang="en-GB" dirty="0">
                <a:latin typeface="NTPreCursive" panose="03000400000000000000" pitchFamily="66" charset="0"/>
              </a:rPr>
              <a:t> ( best to keep over weekend)</a:t>
            </a:r>
          </a:p>
        </p:txBody>
      </p:sp>
    </p:spTree>
    <p:extLst>
      <p:ext uri="{BB962C8B-B14F-4D97-AF65-F5344CB8AC3E}">
        <p14:creationId xmlns:p14="http://schemas.microsoft.com/office/powerpoint/2010/main" val="618150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A86B1-6D40-4FC0-8FBC-2CC3A6D62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93062"/>
          </a:xfrm>
        </p:spPr>
        <p:txBody>
          <a:bodyPr>
            <a:normAutofit/>
          </a:bodyPr>
          <a:lstStyle/>
          <a:p>
            <a:r>
              <a:rPr lang="en-GB" sz="1800" u="sng" dirty="0">
                <a:latin typeface="NTPreCursive" panose="03000400000000000000" pitchFamily="66" charset="0"/>
              </a:rPr>
              <a:t>Celebrate Their Thinking, </a:t>
            </a:r>
            <a:br>
              <a:rPr lang="en-GB" sz="1800" u="sng" dirty="0">
                <a:latin typeface="NTPreCursive" panose="03000400000000000000" pitchFamily="66" charset="0"/>
              </a:rPr>
            </a:br>
            <a:br>
              <a:rPr lang="en-GB" sz="1800" u="sng" dirty="0">
                <a:latin typeface="NTPreCursive" panose="03000400000000000000" pitchFamily="66" charset="0"/>
              </a:rPr>
            </a:br>
            <a:r>
              <a:rPr lang="en-GB" sz="1800" dirty="0">
                <a:latin typeface="NTPreCursive" panose="03000400000000000000" pitchFamily="66" charset="0"/>
              </a:rPr>
              <a:t>Not Just “Right </a:t>
            </a:r>
            <a:r>
              <a:rPr lang="en-GB" sz="1800" err="1">
                <a:latin typeface="NTPreCursive" panose="03000400000000000000" pitchFamily="66" charset="0"/>
              </a:rPr>
              <a:t>Answers</a:t>
            </a:r>
            <a:r>
              <a:rPr lang="en-GB" sz="1800">
                <a:latin typeface="NTPreCursive" panose="03000400000000000000" pitchFamily="66" charset="0"/>
              </a:rPr>
              <a:t>” Praise </a:t>
            </a:r>
            <a:r>
              <a:rPr lang="en-GB" sz="1800" dirty="0">
                <a:latin typeface="NTPreCursive" panose="03000400000000000000" pitchFamily="66" charset="0"/>
              </a:rPr>
              <a:t>effort and reasoning:</a:t>
            </a:r>
            <a:br>
              <a:rPr lang="en-GB" sz="1800" dirty="0">
                <a:latin typeface="NTPreCursive" panose="03000400000000000000" pitchFamily="66" charset="0"/>
              </a:rPr>
            </a:br>
            <a:r>
              <a:rPr lang="en-GB" sz="1800" dirty="0">
                <a:latin typeface="NTPreCursive" panose="03000400000000000000" pitchFamily="66" charset="0"/>
              </a:rPr>
              <a:t>“I love how you tried a different way.”</a:t>
            </a:r>
            <a:br>
              <a:rPr lang="en-GB" sz="1800" dirty="0">
                <a:latin typeface="NTPreCursive" panose="03000400000000000000" pitchFamily="66" charset="0"/>
              </a:rPr>
            </a:br>
            <a:r>
              <a:rPr lang="en-GB" sz="1800" dirty="0">
                <a:latin typeface="NTPreCursive" panose="03000400000000000000" pitchFamily="66" charset="0"/>
              </a:rPr>
              <a:t>“Can you show me how you worked that out?”</a:t>
            </a:r>
            <a:br>
              <a:rPr lang="en-GB" sz="1800" dirty="0">
                <a:latin typeface="NTPreCursive" panose="03000400000000000000" pitchFamily="66" charset="0"/>
              </a:rPr>
            </a:br>
            <a:r>
              <a:rPr lang="en-GB" sz="1800" dirty="0">
                <a:latin typeface="NTPreCursive" panose="03000400000000000000" pitchFamily="66" charset="0"/>
              </a:rPr>
              <a:t>This builds confidence and a positive attitude toward maths.</a:t>
            </a:r>
            <a:br>
              <a:rPr lang="en-GB" sz="1800" dirty="0">
                <a:latin typeface="NTPreCursive" panose="03000400000000000000" pitchFamily="66" charset="0"/>
              </a:rPr>
            </a:br>
            <a:br>
              <a:rPr lang="en-GB" sz="1800" dirty="0">
                <a:latin typeface="NTPreCursive" panose="03000400000000000000" pitchFamily="66" charset="0"/>
              </a:rPr>
            </a:br>
            <a:r>
              <a:rPr lang="en-GB" sz="1800" u="sng" dirty="0">
                <a:latin typeface="NTPreCursive" panose="03000400000000000000" pitchFamily="66" charset="0"/>
              </a:rPr>
              <a:t>Use Technology Sparingly</a:t>
            </a:r>
            <a:br>
              <a:rPr lang="en-GB" sz="1800" u="sng" dirty="0">
                <a:latin typeface="NTPreCursive" panose="03000400000000000000" pitchFamily="66" charset="0"/>
              </a:rPr>
            </a:br>
            <a:br>
              <a:rPr lang="en-GB" sz="1800" dirty="0">
                <a:latin typeface="NTPreCursive" panose="03000400000000000000" pitchFamily="66" charset="0"/>
              </a:rPr>
            </a:br>
            <a:r>
              <a:rPr lang="en-GB" sz="1800" dirty="0">
                <a:latin typeface="NTPreCursive" panose="03000400000000000000" pitchFamily="66" charset="0"/>
              </a:rPr>
              <a:t>Short, high-quality apps can help, but should not replace hands-on play. </a:t>
            </a:r>
            <a:br>
              <a:rPr lang="en-GB" sz="1800" dirty="0">
                <a:latin typeface="NTPreCursive" panose="03000400000000000000" pitchFamily="66" charset="0"/>
              </a:rPr>
            </a:br>
            <a:r>
              <a:rPr lang="en-GB" sz="1800" dirty="0">
                <a:latin typeface="NTPreCursive" panose="03000400000000000000" pitchFamily="66" charset="0"/>
              </a:rPr>
              <a:t>Good options include:</a:t>
            </a:r>
            <a:br>
              <a:rPr lang="en-GB" sz="1800" dirty="0">
                <a:latin typeface="NTPreCursive" panose="03000400000000000000" pitchFamily="66" charset="0"/>
              </a:rPr>
            </a:br>
            <a:r>
              <a:rPr lang="en-GB" sz="1800" dirty="0" err="1">
                <a:latin typeface="NTPreCursive" panose="03000400000000000000" pitchFamily="66" charset="0"/>
              </a:rPr>
              <a:t>Numberblocks</a:t>
            </a:r>
            <a:r>
              <a:rPr lang="en-GB" sz="1800" dirty="0">
                <a:latin typeface="NTPreCursive" panose="03000400000000000000" pitchFamily="66" charset="0"/>
              </a:rPr>
              <a:t> (videos + games)</a:t>
            </a:r>
            <a:br>
              <a:rPr lang="en-GB" sz="1800" dirty="0">
                <a:latin typeface="NTPreCursive" panose="03000400000000000000" pitchFamily="66" charset="0"/>
              </a:rPr>
            </a:br>
            <a:r>
              <a:rPr lang="en-GB" sz="1800" dirty="0">
                <a:latin typeface="NTPreCursive" panose="03000400000000000000" pitchFamily="66" charset="0"/>
              </a:rPr>
              <a:t>Top Marks Early Years games</a:t>
            </a:r>
            <a:br>
              <a:rPr lang="en-GB" sz="1800" dirty="0">
                <a:latin typeface="NTPreCursive" panose="03000400000000000000" pitchFamily="66" charset="0"/>
              </a:rPr>
            </a:br>
            <a:r>
              <a:rPr lang="en-GB" sz="1800" dirty="0">
                <a:latin typeface="NTPreCursive" panose="03000400000000000000" pitchFamily="66" charset="0"/>
              </a:rPr>
              <a:t>CBeebies Counting games.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42B4E3-71FC-4175-BD48-CC045E742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419" y="477106"/>
            <a:ext cx="4889416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791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0031E-3828-49B1-BD3F-3F9F72C6B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NTPreCursive" panose="03000400000000000000" pitchFamily="66" charset="0"/>
              </a:rPr>
              <a:t>Please have a go at completing the following task with your child…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4336EDB-7AC5-42BE-A6B7-98CD4BBC71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5675" y="1825625"/>
            <a:ext cx="850064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15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6988A-43BD-4A40-ADA0-C300022CA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NTPreCursive" panose="03000400000000000000" pitchFamily="66" charset="0"/>
              </a:rPr>
              <a:t>Homework this week…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63D18F4-6A5C-43D1-8CC7-A2038C86B6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1806" y="1408676"/>
            <a:ext cx="7188409" cy="4852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774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ny Questions&quot; Images – Browse 382 Stock Photos, Vectors, and Video | Adobe  Stock">
            <a:extLst>
              <a:ext uri="{FF2B5EF4-FFF2-40B4-BE49-F238E27FC236}">
                <a16:creationId xmlns:a16="http://schemas.microsoft.com/office/drawing/2014/main" id="{DF4AB803-B7A1-4B62-F56F-A36477294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925" y="1457587"/>
            <a:ext cx="5916149" cy="221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523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624BA-C870-44D5-B41A-A8E9484BF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NTPreCursive" panose="03000400000000000000" pitchFamily="66" charset="0"/>
              </a:rPr>
              <a:t>Please complete the QR survey before you go…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0CD7428-550A-4892-8801-8F8BF01604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39833" y="4053135"/>
            <a:ext cx="2987299" cy="199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852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7728" y="620689"/>
            <a:ext cx="4536504" cy="615601"/>
          </a:xfrm>
        </p:spPr>
        <p:txBody>
          <a:bodyPr>
            <a:normAutofit/>
          </a:bodyPr>
          <a:lstStyle/>
          <a:p>
            <a:pPr algn="ctr"/>
            <a:r>
              <a:rPr lang="en-GB" sz="3600" b="1" u="sng" dirty="0">
                <a:solidFill>
                  <a:srgbClr val="0070C0"/>
                </a:solidFill>
                <a:latin typeface="NTPreCursive" panose="03000400000000000000" pitchFamily="66" charset="0"/>
              </a:rPr>
              <a:t>Aims of the Workshop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9536" y="1379910"/>
            <a:ext cx="8229600" cy="44973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altLang="en-US" sz="2400" dirty="0">
                <a:latin typeface="NTPreCursive" panose="03000400000000000000" pitchFamily="66" charset="0"/>
              </a:rPr>
              <a:t>To share our approaches to maths at St Mary’s.</a:t>
            </a:r>
          </a:p>
          <a:p>
            <a:pPr>
              <a:lnSpc>
                <a:spcPct val="150000"/>
              </a:lnSpc>
            </a:pPr>
            <a:r>
              <a:rPr lang="en-GB" altLang="en-US" sz="2400" dirty="0">
                <a:latin typeface="NTPreCursive" panose="03000400000000000000" pitchFamily="66" charset="0"/>
              </a:rPr>
              <a:t>To develop parents’ confidence in helping their children with their maths skills at home. </a:t>
            </a:r>
          </a:p>
          <a:p>
            <a:pPr>
              <a:lnSpc>
                <a:spcPct val="150000"/>
              </a:lnSpc>
            </a:pPr>
            <a:r>
              <a:rPr lang="en-GB" altLang="en-US" sz="2400" dirty="0">
                <a:latin typeface="NTPreCursive" panose="03000400000000000000" pitchFamily="66" charset="0"/>
              </a:rPr>
              <a:t>To give an overview of maths and share the learning children do in school. </a:t>
            </a:r>
          </a:p>
          <a:p>
            <a:pPr>
              <a:lnSpc>
                <a:spcPct val="150000"/>
              </a:lnSpc>
            </a:pPr>
            <a:r>
              <a:rPr lang="en-GB" altLang="en-US" sz="2400" dirty="0">
                <a:latin typeface="NTPreCursive" panose="03000400000000000000" pitchFamily="66" charset="0"/>
              </a:rPr>
              <a:t>To give parents an opportunity to ask questions.</a:t>
            </a:r>
          </a:p>
          <a:p>
            <a:pPr>
              <a:lnSpc>
                <a:spcPct val="150000"/>
              </a:lnSpc>
            </a:pPr>
            <a:r>
              <a:rPr lang="en-GB" altLang="en-US" sz="2400" dirty="0">
                <a:latin typeface="NTPreCursive" panose="03000400000000000000" pitchFamily="66" charset="0"/>
              </a:rPr>
              <a:t>To give parents an opportunity to take part in maths activities.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2597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953A2-61FA-607C-EA67-A690CAAA3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8907"/>
            <a:ext cx="10515600" cy="792343"/>
          </a:xfrm>
        </p:spPr>
        <p:txBody>
          <a:bodyPr/>
          <a:lstStyle/>
          <a:p>
            <a:r>
              <a:rPr lang="en-US" u="sng" dirty="0" err="1">
                <a:latin typeface="NTPreCursivef" panose="03000400000000000000" pitchFamily="66" charset="0"/>
              </a:rPr>
              <a:t>Maths</a:t>
            </a:r>
            <a:r>
              <a:rPr lang="en-US" u="sng" dirty="0">
                <a:latin typeface="NTPreCursivef" panose="03000400000000000000" pitchFamily="66" charset="0"/>
              </a:rPr>
              <a:t> in Reception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0649CA-E9AB-F7D1-0370-CD0753522B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067" y="1006997"/>
            <a:ext cx="11736729" cy="56600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u="sng" dirty="0">
                <a:effectLst/>
                <a:latin typeface="NTPreCursivef" panose="03000400000000000000" pitchFamily="66" charset="0"/>
              </a:rPr>
              <a:t>Counting</a:t>
            </a:r>
          </a:p>
          <a:p>
            <a:r>
              <a:rPr lang="en-GB" sz="1800" dirty="0">
                <a:effectLst/>
                <a:latin typeface="NTPreCursivef" panose="03000400000000000000" pitchFamily="66" charset="0"/>
              </a:rPr>
              <a:t>Develop fast recognition of up to 5 objects, without having to count them individually (‘subitising’). </a:t>
            </a:r>
            <a:endParaRPr lang="en-GB" dirty="0">
              <a:latin typeface="NTPreCursivef" panose="03000400000000000000" pitchFamily="66" charset="0"/>
            </a:endParaRPr>
          </a:p>
          <a:p>
            <a:r>
              <a:rPr lang="en-GB" sz="1800" dirty="0">
                <a:effectLst/>
                <a:latin typeface="NTPreCursivef" panose="03000400000000000000" pitchFamily="66" charset="0"/>
              </a:rPr>
              <a:t>Recite numbers past 20. </a:t>
            </a:r>
            <a:endParaRPr lang="en-GB" dirty="0">
              <a:latin typeface="NTPreCursivef" panose="03000400000000000000" pitchFamily="66" charset="0"/>
            </a:endParaRPr>
          </a:p>
          <a:p>
            <a:r>
              <a:rPr lang="en-GB" sz="1800" dirty="0">
                <a:effectLst/>
                <a:latin typeface="NTPreCursivef" panose="03000400000000000000" pitchFamily="66" charset="0"/>
              </a:rPr>
              <a:t>Have a deep understanding of number to 10- the composition of each number. </a:t>
            </a:r>
            <a:endParaRPr lang="en-GB" dirty="0">
              <a:latin typeface="NTPreCursivef" panose="03000400000000000000" pitchFamily="66" charset="0"/>
            </a:endParaRPr>
          </a:p>
          <a:p>
            <a:r>
              <a:rPr lang="en-GB" sz="1800" dirty="0">
                <a:effectLst/>
                <a:latin typeface="NTPreCursivef" panose="03000400000000000000" pitchFamily="66" charset="0"/>
              </a:rPr>
              <a:t>Recall number bonds to 5. addition as well as subtraction facts .</a:t>
            </a:r>
          </a:p>
          <a:p>
            <a:r>
              <a:rPr lang="en-GB" sz="1800" dirty="0">
                <a:latin typeface="NTPreCursivef" panose="03000400000000000000" pitchFamily="66" charset="0"/>
              </a:rPr>
              <a:t>Begin simple addition and subtraction using real objects and number lines</a:t>
            </a:r>
            <a:endParaRPr lang="en-GB" sz="1800" dirty="0">
              <a:effectLst/>
              <a:latin typeface="NTPreCursivef" panose="03000400000000000000" pitchFamily="66" charset="0"/>
            </a:endParaRPr>
          </a:p>
          <a:p>
            <a:pPr marL="0" indent="0">
              <a:buNone/>
            </a:pPr>
            <a:r>
              <a:rPr lang="en-GB" sz="1800" u="sng" dirty="0">
                <a:latin typeface="NTPreCursivef" panose="03000400000000000000" pitchFamily="66" charset="0"/>
              </a:rPr>
              <a:t>Patterns</a:t>
            </a:r>
            <a:endParaRPr lang="en-GB" sz="1800" u="sng" dirty="0">
              <a:effectLst/>
              <a:latin typeface="NTPreCursivef" panose="03000400000000000000" pitchFamily="66" charset="0"/>
            </a:endParaRPr>
          </a:p>
          <a:p>
            <a:r>
              <a:rPr lang="en-GB" sz="1800" dirty="0">
                <a:latin typeface="NTPreCursivef" panose="03000400000000000000" pitchFamily="66" charset="0"/>
              </a:rPr>
              <a:t>Explore and represent patterns within numbers up to 10, odds and evens, doubles and sharing quantities fairly-(dividing)</a:t>
            </a:r>
            <a:endParaRPr lang="en-GB" dirty="0">
              <a:effectLst/>
              <a:latin typeface="NTPreCursivef" panose="03000400000000000000" pitchFamily="66" charset="0"/>
            </a:endParaRPr>
          </a:p>
          <a:p>
            <a:r>
              <a:rPr lang="en-GB" sz="1800" dirty="0">
                <a:effectLst/>
                <a:latin typeface="NTPreCursivef" panose="03000400000000000000" pitchFamily="66" charset="0"/>
              </a:rPr>
              <a:t>create ABAB and more complicated </a:t>
            </a:r>
            <a:r>
              <a:rPr lang="en-GB" sz="1800" dirty="0">
                <a:latin typeface="NTPreCursivef" panose="03000400000000000000" pitchFamily="66" charset="0"/>
              </a:rPr>
              <a:t>ABC patterns – spot errors continue patter. Relate this to number.</a:t>
            </a:r>
          </a:p>
          <a:p>
            <a:pPr marL="0" indent="0">
              <a:buNone/>
            </a:pPr>
            <a:r>
              <a:rPr lang="en-GB" sz="1800" u="sng" dirty="0">
                <a:effectLst/>
                <a:latin typeface="NTPreCursivef" panose="03000400000000000000" pitchFamily="66" charset="0"/>
              </a:rPr>
              <a:t>Measurement</a:t>
            </a:r>
          </a:p>
          <a:p>
            <a:r>
              <a:rPr lang="en-GB" sz="1800" dirty="0">
                <a:effectLst/>
                <a:latin typeface="NTPreCursivef" panose="03000400000000000000" pitchFamily="66" charset="0"/>
              </a:rPr>
              <a:t>Make comparisons between objects relating to size, length, weight and capacity. </a:t>
            </a:r>
          </a:p>
          <a:p>
            <a:pPr marL="0" indent="0">
              <a:buNone/>
            </a:pPr>
            <a:endParaRPr lang="en-GB" dirty="0">
              <a:latin typeface="NTPreCursivef" panose="03000400000000000000" pitchFamily="66" charset="0"/>
            </a:endParaRPr>
          </a:p>
          <a:p>
            <a:pPr marL="0" indent="0">
              <a:buNone/>
            </a:pPr>
            <a:r>
              <a:rPr lang="en-GB" sz="2000" dirty="0">
                <a:effectLst/>
                <a:latin typeface="NTPreCursivef" panose="03000400000000000000" pitchFamily="66" charset="0"/>
              </a:rPr>
              <a:t>Name 2D and 3D shapes and explore positional language.</a:t>
            </a:r>
          </a:p>
          <a:p>
            <a:pPr marL="0" indent="0">
              <a:buNone/>
            </a:pPr>
            <a:endParaRPr lang="en-GB" dirty="0">
              <a:effectLst/>
              <a:latin typeface="NTPreCursivef" panose="03000400000000000000" pitchFamily="66" charset="0"/>
            </a:endParaRPr>
          </a:p>
          <a:p>
            <a:endParaRPr lang="en-US" dirty="0">
              <a:latin typeface="NTPreCursivef" panose="030004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782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BBAA22C-4BBA-4393-AC65-B98F1E555FD4}"/>
              </a:ext>
            </a:extLst>
          </p:cNvPr>
          <p:cNvSpPr txBox="1"/>
          <p:nvPr/>
        </p:nvSpPr>
        <p:spPr>
          <a:xfrm>
            <a:off x="279267" y="239313"/>
            <a:ext cx="1114494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>
                <a:latin typeface="NTPreCursivef" panose="03000400000000000000" pitchFamily="66" charset="0"/>
              </a:rPr>
              <a:t>How do children learn maths in Reception?</a:t>
            </a:r>
          </a:p>
          <a:p>
            <a:endParaRPr lang="en-GB" sz="2000" b="1" dirty="0">
              <a:latin typeface="NTPreCursivef" panose="03000400000000000000" pitchFamily="66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000" b="0" i="0" u="none" strike="noStrike" dirty="0">
                <a:effectLst/>
                <a:latin typeface="NTPreCursivef" panose="03000400000000000000" pitchFamily="66" charset="0"/>
              </a:rPr>
              <a:t>In Reception we follow White Rose maths schemes, this scheme introduces as concept to the children and give them opportunity to explore this further throughout the week.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2000" b="0" i="0" u="none" strike="noStrike" dirty="0">
              <a:effectLst/>
              <a:latin typeface="NTPreCursivef" panose="03000400000000000000" pitchFamily="66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000" dirty="0">
                <a:latin typeface="NTPreCursivef" panose="03000400000000000000" pitchFamily="66" charset="0"/>
              </a:rPr>
              <a:t>Each day we have our session, we will use slides and manipulatives in order for them to be able to explore the concept as we discuss it.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2000" dirty="0">
              <a:latin typeface="NTPreCursivef" panose="03000400000000000000" pitchFamily="66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000" dirty="0">
                <a:latin typeface="NTPreCursivef" panose="03000400000000000000" pitchFamily="66" charset="0"/>
              </a:rPr>
              <a:t>The concept will be explored further in the continuous provision around the classroom so they can embed their learning further and they can make their own learning discoveries.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2000" b="0" i="0" u="none" strike="noStrike" dirty="0">
              <a:effectLst/>
              <a:latin typeface="NTPreCursivef" panose="03000400000000000000" pitchFamily="66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000" b="0" i="0" u="none" strike="noStrike" dirty="0">
                <a:effectLst/>
                <a:latin typeface="NTPreCursivef" panose="03000400000000000000" pitchFamily="66" charset="0"/>
              </a:rPr>
              <a:t>Simple patterns, such as ABAB or AABB, </a:t>
            </a:r>
            <a:r>
              <a:rPr lang="en-GB" sz="2000" dirty="0">
                <a:latin typeface="NTPreCursivef" panose="03000400000000000000" pitchFamily="66" charset="0"/>
              </a:rPr>
              <a:t>are </a:t>
            </a:r>
            <a:r>
              <a:rPr lang="en-GB" sz="2000" b="0" i="0" u="none" strike="noStrike" dirty="0">
                <a:effectLst/>
                <a:latin typeface="NTPreCursivef" panose="03000400000000000000" pitchFamily="66" charset="0"/>
              </a:rPr>
              <a:t>through activities like arranging coloured blocks or objects. Recognising and creating patterns is an important skill that will help your child move forward in their learning</a:t>
            </a:r>
            <a:r>
              <a:rPr lang="en-GB" sz="2000" dirty="0">
                <a:latin typeface="NTPreCursivef" panose="03000400000000000000" pitchFamily="66" charset="0"/>
              </a:rPr>
              <a:t> and help them to spot the patterns that appear throughout number.</a:t>
            </a:r>
            <a:endParaRPr lang="en-GB" sz="2000" b="0" i="0" u="none" strike="noStrike" dirty="0">
              <a:effectLst/>
              <a:latin typeface="NTPreCursivef" panose="03000400000000000000" pitchFamily="66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2000" b="0" i="0" u="none" strike="noStrike" dirty="0">
              <a:effectLst/>
              <a:latin typeface="NTPreCursivef" panose="03000400000000000000" pitchFamily="66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000" b="0" i="0" u="none" strike="noStrike" dirty="0">
                <a:effectLst/>
                <a:latin typeface="NTPreCursivef" panose="03000400000000000000" pitchFamily="66" charset="0"/>
              </a:rPr>
              <a:t>Basic measurement concepts like big and small, tall and short, or long and short </a:t>
            </a:r>
            <a:r>
              <a:rPr lang="en-GB" sz="2000" dirty="0">
                <a:latin typeface="NTPreCursivef" panose="03000400000000000000" pitchFamily="66" charset="0"/>
              </a:rPr>
              <a:t>are explore </a:t>
            </a:r>
            <a:r>
              <a:rPr lang="en-GB" sz="2000" b="0" i="0" u="none" strike="noStrike" dirty="0">
                <a:effectLst/>
                <a:latin typeface="NTPreCursivef" panose="03000400000000000000" pitchFamily="66" charset="0"/>
              </a:rPr>
              <a:t>through activities involving comparison and ordering objects. Filling with water and sand, help deepen their understanding of capacity.</a:t>
            </a:r>
            <a:endParaRPr lang="en-GB" sz="2000" dirty="0">
              <a:latin typeface="NTPreCursivef" panose="030004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033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6208" y="332656"/>
            <a:ext cx="4892080" cy="720080"/>
          </a:xfrm>
        </p:spPr>
        <p:txBody>
          <a:bodyPr>
            <a:noAutofit/>
          </a:bodyPr>
          <a:lstStyle/>
          <a:p>
            <a:pPr algn="ctr"/>
            <a:r>
              <a:rPr lang="en-GB" sz="2200" b="1" dirty="0">
                <a:solidFill>
                  <a:srgbClr val="0070C0"/>
                </a:solidFill>
                <a:latin typeface="NTPreCursive" panose="03000400000000000000" pitchFamily="66" charset="0"/>
              </a:rPr>
              <a:t>Resources that we use in Reception to teach and learn maths </a:t>
            </a:r>
            <a:endParaRPr lang="en-GB" sz="2200" dirty="0">
              <a:solidFill>
                <a:srgbClr val="0070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0824E0-64CD-4003-4CCF-CA4D3D620485}"/>
              </a:ext>
            </a:extLst>
          </p:cNvPr>
          <p:cNvSpPr txBox="1"/>
          <p:nvPr/>
        </p:nvSpPr>
        <p:spPr>
          <a:xfrm>
            <a:off x="185989" y="1228221"/>
            <a:ext cx="5995686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b="1" i="0" u="none" strike="noStrike" dirty="0">
                <a:effectLst/>
                <a:latin typeface="NTPreCursivef" panose="03000400000000000000" pitchFamily="66" charset="0"/>
              </a:rPr>
              <a:t>Manipulatives:</a:t>
            </a:r>
            <a:r>
              <a:rPr lang="en-GB" b="0" i="0" u="none" strike="noStrike" dirty="0">
                <a:effectLst/>
                <a:latin typeface="NTPreCursivef" panose="03000400000000000000" pitchFamily="66" charset="0"/>
              </a:rPr>
              <a:t> Hands-on materials like counting bears, linking cubes, colourful counters, and pattern blocks are commonly used to introduce and reinforce mathematical concepts. These manipulatives help children visualize and interact with abstract ideas.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8BB415-6306-E482-D80B-99D246B66278}"/>
              </a:ext>
            </a:extLst>
          </p:cNvPr>
          <p:cNvSpPr txBox="1"/>
          <p:nvPr/>
        </p:nvSpPr>
        <p:spPr>
          <a:xfrm>
            <a:off x="7022770" y="1302052"/>
            <a:ext cx="3923137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en-GB" sz="2000" b="1" i="0" u="none" strike="noStrike" dirty="0">
                <a:effectLst/>
                <a:latin typeface="NTPreCursivef" panose="03000400000000000000" pitchFamily="66" charset="0"/>
              </a:rPr>
              <a:t>Books and Stories:</a:t>
            </a:r>
            <a:r>
              <a:rPr lang="en-GB" sz="2000" b="0" i="0" u="none" strike="noStrike" dirty="0">
                <a:effectLst/>
                <a:latin typeface="NTPreCursivef" panose="03000400000000000000" pitchFamily="66" charset="0"/>
              </a:rPr>
              <a:t> Math-themed storybooks and picture books can make learning more enjoyable.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05FA39-F16E-E4B9-4B30-53B85E5DAF8F}"/>
              </a:ext>
            </a:extLst>
          </p:cNvPr>
          <p:cNvSpPr txBox="1"/>
          <p:nvPr/>
        </p:nvSpPr>
        <p:spPr>
          <a:xfrm>
            <a:off x="493967" y="5517061"/>
            <a:ext cx="3761771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en-GB" b="1" i="0" u="none" strike="noStrike" dirty="0">
                <a:effectLst/>
                <a:latin typeface="NTPreCursivef" panose="03000400000000000000" pitchFamily="66" charset="0"/>
              </a:rPr>
              <a:t>Number Cards and Charts:</a:t>
            </a:r>
            <a:r>
              <a:rPr lang="en-GB" b="0" i="0" u="none" strike="noStrike" dirty="0">
                <a:effectLst/>
                <a:latin typeface="NTPreCursivef" panose="03000400000000000000" pitchFamily="66" charset="0"/>
              </a:rPr>
              <a:t> Large</a:t>
            </a:r>
            <a:r>
              <a:rPr lang="en-GB" dirty="0">
                <a:latin typeface="NTPreCursivef" panose="03000400000000000000" pitchFamily="66" charset="0"/>
              </a:rPr>
              <a:t> and </a:t>
            </a:r>
            <a:r>
              <a:rPr lang="en-GB" b="0" i="0" u="none" strike="noStrike" dirty="0">
                <a:effectLst/>
                <a:latin typeface="NTPreCursivef" panose="03000400000000000000" pitchFamily="66" charset="0"/>
              </a:rPr>
              <a:t>colourful number cards are used to introduce numerals. These visuals aid in number recognition and counting.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ED83FC-D570-F998-2C53-B97A5E6D22BE}"/>
              </a:ext>
            </a:extLst>
          </p:cNvPr>
          <p:cNvSpPr txBox="1"/>
          <p:nvPr/>
        </p:nvSpPr>
        <p:spPr>
          <a:xfrm>
            <a:off x="3304642" y="2853511"/>
            <a:ext cx="3667814" cy="14773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en-GB" b="1" i="0" u="none" strike="noStrike" dirty="0">
                <a:effectLst/>
                <a:latin typeface="NTPreCursivef" panose="03000400000000000000" pitchFamily="66" charset="0"/>
              </a:rPr>
              <a:t>Counting Songs and Rhymes:</a:t>
            </a:r>
            <a:r>
              <a:rPr lang="en-GB" b="0" i="0" u="none" strike="noStrike" dirty="0">
                <a:effectLst/>
                <a:latin typeface="NTPreCursivef" panose="03000400000000000000" pitchFamily="66" charset="0"/>
              </a:rPr>
              <a:t> Music and movement are effective tools for engaging young learners. Counting songs and rhymes help reinforce counting skills in a fun and memorable way.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270E94-88B2-FB61-190C-2F95AD445F1A}"/>
              </a:ext>
            </a:extLst>
          </p:cNvPr>
          <p:cNvSpPr txBox="1"/>
          <p:nvPr/>
        </p:nvSpPr>
        <p:spPr>
          <a:xfrm>
            <a:off x="7022770" y="4955783"/>
            <a:ext cx="3923137" cy="1200329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pPr algn="l"/>
            <a:r>
              <a:rPr lang="en-GB" b="1" i="0" u="none" strike="noStrike" dirty="0">
                <a:effectLst/>
                <a:latin typeface="NTPreCursivef" panose="03000400000000000000" pitchFamily="66" charset="0"/>
              </a:rPr>
              <a:t>Daily Life Materials:</a:t>
            </a:r>
            <a:r>
              <a:rPr lang="en-GB" b="0" i="0" u="none" strike="noStrike" dirty="0">
                <a:effectLst/>
                <a:latin typeface="NTPreCursivef" panose="03000400000000000000" pitchFamily="66" charset="0"/>
              </a:rPr>
              <a:t> Incorporating everyday items, such as buttons, beads, snacks, and other household objects, into math activities can make learning more relatable and practical.</a:t>
            </a:r>
          </a:p>
        </p:txBody>
      </p:sp>
      <p:pic>
        <p:nvPicPr>
          <p:cNvPr id="1026" name="Picture 2" descr="Manipulatives | Oxford Owl">
            <a:extLst>
              <a:ext uri="{FF2B5EF4-FFF2-40B4-BE49-F238E27FC236}">
                <a16:creationId xmlns:a16="http://schemas.microsoft.com/office/drawing/2014/main" id="{265493CB-99E9-4CBE-A8D5-6ECF23451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89" y="2565099"/>
            <a:ext cx="2548246" cy="142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nifix® Cubes at Lakeshore Learning">
            <a:extLst>
              <a:ext uri="{FF2B5EF4-FFF2-40B4-BE49-F238E27FC236}">
                <a16:creationId xmlns:a16="http://schemas.microsoft.com/office/drawing/2014/main" id="{DF0DC8AB-378D-4FE1-B856-7BD4CB321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89" y="4127686"/>
            <a:ext cx="1464777" cy="109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akeshore Learning 1 inch Counting Bears, 150 units, Math Manipulatives |  eBay">
            <a:extLst>
              <a:ext uri="{FF2B5EF4-FFF2-40B4-BE49-F238E27FC236}">
                <a16:creationId xmlns:a16="http://schemas.microsoft.com/office/drawing/2014/main" id="{B117D7D3-BCF3-48BD-BD02-FA4D8375D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980" y="4127686"/>
            <a:ext cx="1375009" cy="109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ive Little Speckled Frogs - Blog">
            <a:extLst>
              <a:ext uri="{FF2B5EF4-FFF2-40B4-BE49-F238E27FC236}">
                <a16:creationId xmlns:a16="http://schemas.microsoft.com/office/drawing/2014/main" id="{DE010C06-BCC8-4ED4-AA1C-CF07C7C83A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94"/>
          <a:stretch/>
        </p:blipFill>
        <p:spPr bwMode="auto">
          <a:xfrm>
            <a:off x="7022770" y="2645782"/>
            <a:ext cx="1529425" cy="78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ive Little Monkeys - Super Simple Songs">
            <a:extLst>
              <a:ext uri="{FF2B5EF4-FFF2-40B4-BE49-F238E27FC236}">
                <a16:creationId xmlns:a16="http://schemas.microsoft.com/office/drawing/2014/main" id="{526F8A5A-4485-470E-AEB9-F5762CE47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770" y="3592175"/>
            <a:ext cx="1529425" cy="104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Numbers Song | 12345 Once I Caught a Fish Alive | Nursery … | Flickr">
            <a:extLst>
              <a:ext uri="{FF2B5EF4-FFF2-40B4-BE49-F238E27FC236}">
                <a16:creationId xmlns:a16="http://schemas.microsoft.com/office/drawing/2014/main" id="{51FAF6B1-D6B7-416D-BB45-45FD10A35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332" y="2645782"/>
            <a:ext cx="1529425" cy="860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 still need a few more flannel sets to enhance our back-to-basics nursery  rhymes. I've not used the 'Five Current Bun… | Flannel friday, Currants,  Craft activities">
            <a:extLst>
              <a:ext uri="{FF2B5EF4-FFF2-40B4-BE49-F238E27FC236}">
                <a16:creationId xmlns:a16="http://schemas.microsoft.com/office/drawing/2014/main" id="{676F52BD-9CC0-4CA7-81DF-9943FA6BB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332" y="3640830"/>
            <a:ext cx="1458962" cy="1031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Take maths play outdoors with loose parts">
            <a:extLst>
              <a:ext uri="{FF2B5EF4-FFF2-40B4-BE49-F238E27FC236}">
                <a16:creationId xmlns:a16="http://schemas.microsoft.com/office/drawing/2014/main" id="{ED08AD8A-8824-477B-B9DD-837CBA051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226" y="5113900"/>
            <a:ext cx="2102126" cy="1401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7906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8EC9E-6FBF-4BA6-823D-C2F4DE6F4D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3333" y="535134"/>
            <a:ext cx="9144000" cy="1285278"/>
          </a:xfrm>
        </p:spPr>
        <p:txBody>
          <a:bodyPr>
            <a:normAutofit fontScale="90000"/>
          </a:bodyPr>
          <a:lstStyle/>
          <a:p>
            <a:r>
              <a:rPr lang="en-GB" dirty="0"/>
              <a:t>White Rose Maths</a:t>
            </a:r>
            <a:br>
              <a:rPr lang="en-GB" dirty="0"/>
            </a:b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484FAC-3941-4320-BFDD-8B2861565F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673" y="1128841"/>
            <a:ext cx="10779854" cy="56313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6C3828-43F8-4A8F-AC4F-7CE9BD54D6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6680" y="243587"/>
            <a:ext cx="2228850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33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40317-849F-4114-9B4B-9B5E90812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200" dirty="0">
                <a:solidFill>
                  <a:srgbClr val="0070C0"/>
                </a:solidFill>
                <a:latin typeface="NTPreCursivef" panose="03000400000000000000" pitchFamily="66" charset="0"/>
              </a:rPr>
              <a:t>Online resources and videos that we use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490EE4-891F-4704-B0AC-B1375E7F5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4132" y="2522309"/>
            <a:ext cx="2867197" cy="33949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162141-5408-4DCF-A83D-8C56E25A02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541" y="2482408"/>
            <a:ext cx="2114550" cy="11144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59FB75-6FFF-48D0-9821-E0AD0F0B88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8816" y="4162904"/>
            <a:ext cx="3275587" cy="23299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ACBDB2-0FAF-4876-9810-3F7B090DB2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3036" y="2400531"/>
            <a:ext cx="2114550" cy="1232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141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49960" y="95451"/>
            <a:ext cx="4892080" cy="393485"/>
          </a:xfrm>
        </p:spPr>
        <p:txBody>
          <a:bodyPr>
            <a:noAutofit/>
          </a:bodyPr>
          <a:lstStyle/>
          <a:p>
            <a:pPr algn="ctr"/>
            <a:r>
              <a:rPr lang="en-GB" sz="2200" b="1" u="sng" dirty="0">
                <a:solidFill>
                  <a:srgbClr val="0070C0"/>
                </a:solidFill>
                <a:latin typeface="NTPreCursive" panose="03000400000000000000" pitchFamily="66" charset="0"/>
              </a:rPr>
              <a:t>Learning in Reception </a:t>
            </a:r>
            <a:endParaRPr lang="en-GB" sz="2200" u="sng" dirty="0">
              <a:solidFill>
                <a:srgbClr val="0070C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71E1519-E857-46D5-A65E-8099A19324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998" y="638257"/>
            <a:ext cx="2008247" cy="280317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F183967-21CD-4203-AF03-34B116E374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728" y="3707200"/>
            <a:ext cx="3279509" cy="29147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0B86A56-5BB8-410A-8A8F-BD0943B39A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6411" y="3700236"/>
            <a:ext cx="2099589" cy="29147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395085C-606D-454B-BDAC-A40D4118D8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7024" y="621086"/>
            <a:ext cx="2506070" cy="27960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1F7B42E-C090-4480-BDDC-BF9809E7FA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7341624" y="638257"/>
            <a:ext cx="1760350" cy="27788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E8EC79D-9214-421C-B979-835DEAF336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6301174" y="3707200"/>
            <a:ext cx="2099591" cy="291679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9298718-DD98-43A5-9293-3E68C7F774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29936" y="3707200"/>
            <a:ext cx="3136604" cy="291472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2C3A5C3-2E62-499F-B326-77FAD255E62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0504" y="585555"/>
            <a:ext cx="2043708" cy="283159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E3B7669-5C47-4828-86FE-FDD3A53FC63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0994" y="621086"/>
            <a:ext cx="2126225" cy="264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009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528048" y="324169"/>
            <a:ext cx="4572000" cy="1107996"/>
          </a:xfrm>
          <a:prstGeom prst="rect">
            <a:avLst/>
          </a:prstGeom>
        </p:spPr>
        <p:txBody>
          <a:bodyPr anchor="t">
            <a:spAutoFit/>
          </a:bodyPr>
          <a:lstStyle/>
          <a:p>
            <a:pPr lvl="0"/>
            <a:endParaRPr lang="en-GB" sz="2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lvl="0"/>
            <a:endParaRPr lang="en-GB" sz="2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lvl="0"/>
            <a:endParaRPr lang="en-GB" sz="2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337571-B2EC-331F-E1E0-E9A1BE91EE3D}"/>
              </a:ext>
            </a:extLst>
          </p:cNvPr>
          <p:cNvSpPr txBox="1"/>
          <p:nvPr/>
        </p:nvSpPr>
        <p:spPr>
          <a:xfrm>
            <a:off x="179407" y="878167"/>
            <a:ext cx="1043457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u="none" strike="noStrike" dirty="0">
                <a:effectLst/>
                <a:latin typeface="NTPreCursivef" panose="03000400000000000000" pitchFamily="66" charset="0"/>
              </a:rPr>
              <a:t>It’s important to remember that informal and playful interactions are key at this age. The goal is to make math enjoyable and to foster a positive attitude toward learning. You can weave math into daily activities, turning routine moments into opportunities for exploration and discovery.</a:t>
            </a:r>
            <a:endParaRPr lang="en-US" dirty="0">
              <a:latin typeface="NTPreCursivef" panose="03000400000000000000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0E816D-3000-0841-D062-4152DFBE6447}"/>
              </a:ext>
            </a:extLst>
          </p:cNvPr>
          <p:cNvSpPr txBox="1"/>
          <p:nvPr/>
        </p:nvSpPr>
        <p:spPr>
          <a:xfrm>
            <a:off x="179407" y="1986163"/>
            <a:ext cx="11273741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latin typeface="NTPreCursive" panose="03000400000000000000" pitchFamily="66" charset="0"/>
              </a:rPr>
              <a:t>Build Maths Into Daily Routines</a:t>
            </a:r>
          </a:p>
          <a:p>
            <a:r>
              <a:rPr lang="en-GB" u="sng" dirty="0">
                <a:latin typeface="NTPreCursive" panose="03000400000000000000" pitchFamily="66" charset="0"/>
              </a:rPr>
              <a:t>Counting everywhere</a:t>
            </a:r>
          </a:p>
          <a:p>
            <a:r>
              <a:rPr lang="en-GB" dirty="0">
                <a:latin typeface="NTPreCursive" panose="03000400000000000000" pitchFamily="66" charset="0"/>
              </a:rPr>
              <a:t>Count steps on the stairs, apples in a bowl, cars on a walk, toys as you tidy.</a:t>
            </a:r>
          </a:p>
          <a:p>
            <a:r>
              <a:rPr lang="en-GB" dirty="0">
                <a:latin typeface="NTPreCursive" panose="03000400000000000000" pitchFamily="66" charset="0"/>
              </a:rPr>
              <a:t>Practise counting forwards and backwards.</a:t>
            </a:r>
          </a:p>
          <a:p>
            <a:r>
              <a:rPr lang="en-GB" u="sng" dirty="0">
                <a:latin typeface="NTPreCursive" panose="03000400000000000000" pitchFamily="66" charset="0"/>
              </a:rPr>
              <a:t>Use real-life maths</a:t>
            </a:r>
          </a:p>
          <a:p>
            <a:r>
              <a:rPr lang="en-GB" dirty="0">
                <a:latin typeface="NTPreCursive" panose="03000400000000000000" pitchFamily="66" charset="0"/>
              </a:rPr>
              <a:t>Let them help measure ingredients when cooking.</a:t>
            </a:r>
          </a:p>
          <a:p>
            <a:r>
              <a:rPr lang="en-GB" dirty="0">
                <a:latin typeface="NTPreCursive" panose="03000400000000000000" pitchFamily="66" charset="0"/>
              </a:rPr>
              <a:t>Talk about time: “In 5 minutes we’re leaving,” “How long will the pasta take?”</a:t>
            </a:r>
          </a:p>
          <a:p>
            <a:r>
              <a:rPr lang="en-GB" dirty="0">
                <a:latin typeface="NTPreCursive" panose="03000400000000000000" pitchFamily="66" charset="0"/>
              </a:rPr>
              <a:t>Handle money: look at coins, talk about value, pretend-play shops.</a:t>
            </a:r>
          </a:p>
          <a:p>
            <a:endParaRPr lang="en-GB" dirty="0">
              <a:latin typeface="NTPreCursive" panose="03000400000000000000" pitchFamily="66" charset="0"/>
            </a:endParaRPr>
          </a:p>
          <a:p>
            <a:r>
              <a:rPr lang="en-GB" b="1" dirty="0">
                <a:latin typeface="NTPreCursive" panose="03000400000000000000" pitchFamily="66" charset="0"/>
              </a:rPr>
              <a:t>Encourage Mathematical Language</a:t>
            </a:r>
          </a:p>
          <a:p>
            <a:r>
              <a:rPr lang="en-GB" dirty="0">
                <a:latin typeface="NTPreCursive" panose="03000400000000000000" pitchFamily="66" charset="0"/>
              </a:rPr>
              <a:t>Introduce words like:</a:t>
            </a:r>
          </a:p>
          <a:p>
            <a:r>
              <a:rPr lang="en-GB" dirty="0">
                <a:latin typeface="NTPreCursive" panose="03000400000000000000" pitchFamily="66" charset="0"/>
              </a:rPr>
              <a:t>Big/small, more/less, full/empty, heavy/light</a:t>
            </a:r>
          </a:p>
          <a:p>
            <a:r>
              <a:rPr lang="en-GB" dirty="0">
                <a:latin typeface="NTPreCursive" panose="03000400000000000000" pitchFamily="66" charset="0"/>
              </a:rPr>
              <a:t>First, next, last</a:t>
            </a:r>
          </a:p>
          <a:p>
            <a:r>
              <a:rPr lang="en-GB" dirty="0">
                <a:latin typeface="NTPreCursive" panose="03000400000000000000" pitchFamily="66" charset="0"/>
              </a:rPr>
              <a:t>Square, circle, triangle</a:t>
            </a:r>
          </a:p>
          <a:p>
            <a:r>
              <a:rPr lang="en-GB" dirty="0">
                <a:latin typeface="NTPreCursive" panose="03000400000000000000" pitchFamily="66" charset="0"/>
              </a:rPr>
              <a:t>Use them in natural conversation:</a:t>
            </a:r>
            <a:br>
              <a:rPr lang="en-GB" dirty="0">
                <a:latin typeface="NTPreCursive" panose="03000400000000000000" pitchFamily="66" charset="0"/>
              </a:rPr>
            </a:br>
            <a:r>
              <a:rPr lang="en-GB" dirty="0">
                <a:latin typeface="NTPreCursive" panose="03000400000000000000" pitchFamily="66" charset="0"/>
              </a:rPr>
              <a:t>“Which cup has </a:t>
            </a:r>
            <a:r>
              <a:rPr lang="en-GB" b="1" dirty="0">
                <a:latin typeface="NTPreCursive" panose="03000400000000000000" pitchFamily="66" charset="0"/>
              </a:rPr>
              <a:t>more</a:t>
            </a:r>
            <a:r>
              <a:rPr lang="en-GB" dirty="0">
                <a:latin typeface="NTPreCursive" panose="03000400000000000000" pitchFamily="66" charset="0"/>
              </a:rPr>
              <a:t> juice?”</a:t>
            </a:r>
            <a:br>
              <a:rPr lang="en-GB" dirty="0">
                <a:latin typeface="NTPreCursive" panose="03000400000000000000" pitchFamily="66" charset="0"/>
              </a:rPr>
            </a:br>
            <a:r>
              <a:rPr lang="en-GB" dirty="0">
                <a:latin typeface="NTPreCursive" panose="03000400000000000000" pitchFamily="66" charset="0"/>
              </a:rPr>
              <a:t>“Can you find the </a:t>
            </a:r>
            <a:r>
              <a:rPr lang="en-GB" b="1" dirty="0">
                <a:latin typeface="NTPreCursive" panose="03000400000000000000" pitchFamily="66" charset="0"/>
              </a:rPr>
              <a:t>biggest</a:t>
            </a:r>
            <a:r>
              <a:rPr lang="en-GB" dirty="0">
                <a:latin typeface="NTPreCursive" panose="03000400000000000000" pitchFamily="66" charset="0"/>
              </a:rPr>
              <a:t> teddy?”</a:t>
            </a:r>
          </a:p>
          <a:p>
            <a:endParaRPr lang="en-GB" dirty="0">
              <a:latin typeface="NTPreCursive" panose="03000400000000000000" pitchFamily="66" charset="0"/>
            </a:endParaRPr>
          </a:p>
          <a:p>
            <a:endParaRPr lang="en-GB" dirty="0">
              <a:latin typeface="NTPreCursive" panose="03000400000000000000" pitchFamily="66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DBF9F63-ECB6-E35E-C9E0-C98D0228F0A3}"/>
              </a:ext>
            </a:extLst>
          </p:cNvPr>
          <p:cNvSpPr txBox="1">
            <a:spLocks/>
          </p:cNvSpPr>
          <p:nvPr/>
        </p:nvSpPr>
        <p:spPr>
          <a:xfrm>
            <a:off x="3649960" y="158087"/>
            <a:ext cx="489208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200" b="1" dirty="0">
                <a:solidFill>
                  <a:srgbClr val="0070C0"/>
                </a:solidFill>
                <a:latin typeface="NTPreCursive" panose="03000400000000000000" pitchFamily="66" charset="0"/>
              </a:rPr>
              <a:t>Ways to support your children at home</a:t>
            </a:r>
            <a:endParaRPr lang="en-GB" sz="2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1241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921</Words>
  <Application>Microsoft Office PowerPoint</Application>
  <PresentationFormat>Widescreen</PresentationFormat>
  <Paragraphs>69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Aptos</vt:lpstr>
      <vt:lpstr>Aptos Display</vt:lpstr>
      <vt:lpstr>Arial</vt:lpstr>
      <vt:lpstr>Arial Rounded MT Bold</vt:lpstr>
      <vt:lpstr>NTPreCursive</vt:lpstr>
      <vt:lpstr>NTPreCursivef</vt:lpstr>
      <vt:lpstr>Office Theme</vt:lpstr>
      <vt:lpstr>Reception Maths Workshop  St Mary’s Primary School</vt:lpstr>
      <vt:lpstr>Aims of the Workshop</vt:lpstr>
      <vt:lpstr>Maths in Reception </vt:lpstr>
      <vt:lpstr>PowerPoint Presentation</vt:lpstr>
      <vt:lpstr>Resources that we use in Reception to teach and learn maths </vt:lpstr>
      <vt:lpstr>White Rose Maths </vt:lpstr>
      <vt:lpstr>Online resources and videos that we use </vt:lpstr>
      <vt:lpstr>Learning in Reception </vt:lpstr>
      <vt:lpstr>PowerPoint Presentation</vt:lpstr>
      <vt:lpstr>Home work </vt:lpstr>
      <vt:lpstr>Celebrate Their Thinking,   Not Just “Right Answers” Praise effort and reasoning: “I love how you tried a different way.” “Can you show me how you worked that out?” This builds confidence and a positive attitude toward maths.  Use Technology Sparingly  Short, high-quality apps can help, but should not replace hands-on play.  Good options include: Numberblocks (videos + games) Top Marks Early Years games CBeebies Counting games.</vt:lpstr>
      <vt:lpstr>Please have a go at completing the following task with your child…</vt:lpstr>
      <vt:lpstr>Homework this week…</vt:lpstr>
      <vt:lpstr>PowerPoint Presentation</vt:lpstr>
      <vt:lpstr>Please complete the QR survey before you go…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Nursery Early Maths Workshop  St Mary’s Primary School</dc:title>
  <dc:creator>Katherine Nicole Gil Monsalve</dc:creator>
  <cp:lastModifiedBy>Claire Mitchell</cp:lastModifiedBy>
  <cp:revision>14</cp:revision>
  <dcterms:created xsi:type="dcterms:W3CDTF">2024-01-14T21:21:58Z</dcterms:created>
  <dcterms:modified xsi:type="dcterms:W3CDTF">2026-03-02T17:01:06Z</dcterms:modified>
</cp:coreProperties>
</file>