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8" r:id="rId2"/>
    <p:sldId id="257" r:id="rId3"/>
    <p:sldId id="258" r:id="rId4"/>
    <p:sldId id="271" r:id="rId5"/>
    <p:sldId id="259" r:id="rId6"/>
    <p:sldId id="260" r:id="rId7"/>
    <p:sldId id="418" r:id="rId8"/>
    <p:sldId id="269" r:id="rId9"/>
    <p:sldId id="270" r:id="rId10"/>
    <p:sldId id="261"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34F74-EBD9-4D63-8D07-3BD1F542810A}" type="datetimeFigureOut">
              <a:rPr lang="en-GB" smtClean="0"/>
              <a:t>23/03/2026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75257-91BB-4DA4-8901-056E5BDDE230}" type="slidenum">
              <a:rPr lang="en-GB" smtClean="0"/>
              <a:t>‹#›</a:t>
            </a:fld>
            <a:endParaRPr lang="en-GB"/>
          </a:p>
        </p:txBody>
      </p:sp>
    </p:spTree>
    <p:extLst>
      <p:ext uri="{BB962C8B-B14F-4D97-AF65-F5344CB8AC3E}">
        <p14:creationId xmlns:p14="http://schemas.microsoft.com/office/powerpoint/2010/main" val="650202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everyone and thank you for coming. Today we will look at how maths is taught in Year 1, what your child is expected to learn, and how you can support them at home in simple and effective ways.</a:t>
            </a:r>
          </a:p>
        </p:txBody>
      </p:sp>
      <p:sp>
        <p:nvSpPr>
          <p:cNvPr id="4" name="Slide Number Placeholder 3"/>
          <p:cNvSpPr>
            <a:spLocks noGrp="1"/>
          </p:cNvSpPr>
          <p:nvPr>
            <p:ph type="sldNum" sz="quarter" idx="5"/>
          </p:nvPr>
        </p:nvSpPr>
        <p:spPr/>
        <p:txBody>
          <a:bodyPr/>
          <a:lstStyle/>
          <a:p>
            <a:fld id="{53175257-91BB-4DA4-8901-056E5BDDE230}" type="slidenum">
              <a:rPr lang="en-GB" smtClean="0"/>
              <a:t>1</a:t>
            </a:fld>
            <a:endParaRPr lang="en-GB"/>
          </a:p>
        </p:txBody>
      </p:sp>
    </p:spTree>
    <p:extLst>
      <p:ext uri="{BB962C8B-B14F-4D97-AF65-F5344CB8AC3E}">
        <p14:creationId xmlns:p14="http://schemas.microsoft.com/office/powerpoint/2010/main" val="2960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NTPreCursive" panose="03000400000000000000" pitchFamily="66" charset="0"/>
              </a:rPr>
              <a:t>You can practise through:</a:t>
            </a:r>
          </a:p>
          <a:p>
            <a:pPr>
              <a:buFont typeface="Arial" panose="020B0604020202020204" pitchFamily="34" charset="0"/>
              <a:buChar char="•"/>
            </a:pPr>
            <a:r>
              <a:rPr lang="en-GB" sz="1200" dirty="0">
                <a:latin typeface="NTPreCursive" panose="03000400000000000000" pitchFamily="66" charset="0"/>
              </a:rPr>
              <a:t>quick questions</a:t>
            </a:r>
          </a:p>
          <a:p>
            <a:pPr>
              <a:buFont typeface="Arial" panose="020B0604020202020204" pitchFamily="34" charset="0"/>
              <a:buChar char="•"/>
            </a:pPr>
            <a:r>
              <a:rPr lang="en-GB" sz="1200" dirty="0">
                <a:latin typeface="NTPreCursive" panose="03000400000000000000" pitchFamily="66" charset="0"/>
              </a:rPr>
              <a:t>card games</a:t>
            </a:r>
          </a:p>
          <a:p>
            <a:pPr>
              <a:buFont typeface="Arial" panose="020B0604020202020204" pitchFamily="34" charset="0"/>
              <a:buChar char="•"/>
            </a:pPr>
            <a:r>
              <a:rPr lang="en-GB" sz="1200" dirty="0">
                <a:latin typeface="NTPreCursive" panose="03000400000000000000" pitchFamily="66" charset="0"/>
              </a:rPr>
              <a:t>number bonds games</a:t>
            </a:r>
          </a:p>
          <a:p>
            <a:r>
              <a:rPr lang="en-GB" b="1" dirty="0"/>
              <a:t>What We Mean by “Fluency”</a:t>
            </a:r>
          </a:p>
          <a:p>
            <a:r>
              <a:rPr lang="en-GB" dirty="0"/>
              <a:t>Fluency means children can:</a:t>
            </a:r>
          </a:p>
          <a:p>
            <a:pPr>
              <a:buFont typeface="Arial" panose="020B0604020202020204" pitchFamily="34" charset="0"/>
              <a:buChar char="•"/>
            </a:pPr>
            <a:r>
              <a:rPr lang="en-GB" dirty="0"/>
              <a:t>recall facts </a:t>
            </a:r>
            <a:r>
              <a:rPr lang="en-GB" b="1" dirty="0"/>
              <a:t>quickly</a:t>
            </a:r>
            <a:endParaRPr lang="en-GB" dirty="0"/>
          </a:p>
          <a:p>
            <a:pPr>
              <a:buFont typeface="Arial" panose="020B0604020202020204" pitchFamily="34" charset="0"/>
              <a:buChar char="•"/>
            </a:pPr>
            <a:r>
              <a:rPr lang="en-GB" dirty="0"/>
              <a:t>answer </a:t>
            </a:r>
            <a:r>
              <a:rPr lang="en-GB" b="1" dirty="0"/>
              <a:t>without counting each time</a:t>
            </a:r>
            <a:endParaRPr lang="en-GB" dirty="0"/>
          </a:p>
          <a:p>
            <a:pPr>
              <a:buFont typeface="Arial" panose="020B0604020202020204" pitchFamily="34" charset="0"/>
              <a:buChar char="•"/>
            </a:pPr>
            <a:r>
              <a:rPr lang="en-GB" dirty="0"/>
              <a:t>use facts to solve </a:t>
            </a:r>
            <a:r>
              <a:rPr lang="en-GB" b="1" dirty="0"/>
              <a:t>new problems</a:t>
            </a:r>
            <a:endParaRPr lang="en-GB" dirty="0"/>
          </a:p>
          <a:p>
            <a:r>
              <a:rPr lang="en-GB" dirty="0"/>
              <a:t>For example:</a:t>
            </a:r>
          </a:p>
          <a:p>
            <a:r>
              <a:rPr lang="en-GB" dirty="0"/>
              <a:t>Instead of counting fingers for</a:t>
            </a:r>
            <a:br>
              <a:rPr lang="en-GB" dirty="0"/>
            </a:br>
            <a:r>
              <a:rPr lang="en-GB" b="1" dirty="0"/>
              <a:t>5 + 5</a:t>
            </a:r>
            <a:endParaRPr lang="en-GB" dirty="0"/>
          </a:p>
          <a:p>
            <a:r>
              <a:rPr lang="en-GB" dirty="0"/>
              <a:t>Children begin to </a:t>
            </a:r>
            <a:r>
              <a:rPr lang="en-GB" b="1" dirty="0"/>
              <a:t>just know it equals 10</a:t>
            </a:r>
            <a:r>
              <a:rPr lang="en-GB" dirty="0"/>
              <a:t>.</a:t>
            </a:r>
            <a:endParaRPr lang="en-GB" sz="1200" dirty="0">
              <a:latin typeface="NTPreCursive" panose="03000400000000000000" pitchFamily="66" charset="0"/>
            </a:endParaRPr>
          </a:p>
          <a:p>
            <a:endParaRPr lang="en-GB" dirty="0"/>
          </a:p>
        </p:txBody>
      </p:sp>
      <p:sp>
        <p:nvSpPr>
          <p:cNvPr id="4" name="Slide Number Placeholder 3"/>
          <p:cNvSpPr>
            <a:spLocks noGrp="1"/>
          </p:cNvSpPr>
          <p:nvPr>
            <p:ph type="sldNum" sz="quarter" idx="5"/>
          </p:nvPr>
        </p:nvSpPr>
        <p:spPr/>
        <p:txBody>
          <a:bodyPr/>
          <a:lstStyle/>
          <a:p>
            <a:fld id="{53175257-91BB-4DA4-8901-056E5BDDE230}" type="slidenum">
              <a:rPr lang="en-GB" smtClean="0"/>
              <a:t>10</a:t>
            </a:fld>
            <a:endParaRPr lang="en-GB"/>
          </a:p>
        </p:txBody>
      </p:sp>
    </p:spTree>
    <p:extLst>
      <p:ext uri="{BB962C8B-B14F-4D97-AF65-F5344CB8AC3E}">
        <p14:creationId xmlns:p14="http://schemas.microsoft.com/office/powerpoint/2010/main" val="3480565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What If My Child Finds Maths Tricky?</a:t>
            </a:r>
          </a:p>
          <a:p>
            <a:r>
              <a:rPr lang="en-GB" b="0" dirty="0"/>
              <a:t>That’s completely normal.</a:t>
            </a:r>
          </a:p>
          <a:p>
            <a:r>
              <a:rPr lang="en-GB" b="0" dirty="0"/>
              <a:t>Ways to help:</a:t>
            </a:r>
          </a:p>
          <a:p>
            <a:pPr>
              <a:buFont typeface="Arial" panose="020B0604020202020204" pitchFamily="34" charset="0"/>
              <a:buChar char="•"/>
            </a:pPr>
            <a:r>
              <a:rPr lang="en-GB" b="0" dirty="0"/>
              <a:t>Encourage them to try</a:t>
            </a:r>
          </a:p>
          <a:p>
            <a:pPr>
              <a:buFont typeface="Arial" panose="020B0604020202020204" pitchFamily="34" charset="0"/>
              <a:buChar char="•"/>
            </a:pPr>
            <a:r>
              <a:rPr lang="en-GB" b="0" dirty="0"/>
              <a:t>Praise effort</a:t>
            </a:r>
          </a:p>
          <a:p>
            <a:pPr>
              <a:buFont typeface="Arial" panose="020B0604020202020204" pitchFamily="34" charset="0"/>
              <a:buChar char="•"/>
            </a:pPr>
            <a:r>
              <a:rPr lang="en-GB" b="0" dirty="0"/>
              <a:t>Let them use objects (counters, fingers)</a:t>
            </a:r>
          </a:p>
          <a:p>
            <a:r>
              <a:rPr lang="en-GB" b="0" dirty="0"/>
              <a:t>Maths understanding develops over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don’t need to be a maths expert to help your child. Everyday activities like counting steps or sharing food can make a big difference.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Homework is designed to practise skills taught in class. It’s important children attempt it independently, but with your encouragement and support.</a:t>
            </a:r>
            <a:r>
              <a:rPr lang="en-GB" b="1" dirty="0"/>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Its all about the language you use and connecting real life experiences to create meaning. The most important thing is helping your child feel confident and positive about maths. Mistakes are part of learning.</a:t>
            </a:r>
          </a:p>
          <a:p>
            <a:endParaRPr lang="en-GB" dirty="0"/>
          </a:p>
        </p:txBody>
      </p:sp>
      <p:sp>
        <p:nvSpPr>
          <p:cNvPr id="4" name="Slide Number Placeholder 3"/>
          <p:cNvSpPr>
            <a:spLocks noGrp="1"/>
          </p:cNvSpPr>
          <p:nvPr>
            <p:ph type="sldNum" sz="quarter" idx="5"/>
          </p:nvPr>
        </p:nvSpPr>
        <p:spPr/>
        <p:txBody>
          <a:bodyPr/>
          <a:lstStyle/>
          <a:p>
            <a:fld id="{53175257-91BB-4DA4-8901-056E5BDDE230}" type="slidenum">
              <a:rPr lang="en-GB" smtClean="0"/>
              <a:t>11</a:t>
            </a:fld>
            <a:endParaRPr lang="en-GB"/>
          </a:p>
        </p:txBody>
      </p:sp>
    </p:spTree>
    <p:extLst>
      <p:ext uri="{BB962C8B-B14F-4D97-AF65-F5344CB8AC3E}">
        <p14:creationId xmlns:p14="http://schemas.microsoft.com/office/powerpoint/2010/main" val="2985359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Year 1 is a crucial stage where children move from early counting into deeper understanding. It’s not just about getting answers right, but understanding how numbers work and explaining their thinking. </a:t>
            </a:r>
            <a:r>
              <a:rPr lang="en-GB" b="1" dirty="0"/>
              <a:t>Our Goal</a:t>
            </a:r>
          </a:p>
          <a:p>
            <a:r>
              <a:rPr lang="en-GB" dirty="0"/>
              <a:t>We want children to become:</a:t>
            </a:r>
          </a:p>
          <a:p>
            <a:r>
              <a:rPr lang="en-GB" dirty="0"/>
              <a:t>✔ Confident</a:t>
            </a:r>
            <a:br>
              <a:rPr lang="en-GB" dirty="0"/>
            </a:br>
            <a:r>
              <a:rPr lang="en-GB" dirty="0"/>
              <a:t>✔ Curious</a:t>
            </a:r>
            <a:br>
              <a:rPr lang="en-GB" dirty="0"/>
            </a:br>
            <a:r>
              <a:rPr lang="en-GB" dirty="0"/>
              <a:t>✔ Problem solvers</a:t>
            </a:r>
          </a:p>
          <a:p>
            <a:r>
              <a:rPr lang="en-GB" dirty="0"/>
              <a:t>Maths should feel </a:t>
            </a:r>
            <a:r>
              <a:rPr lang="en-GB" b="1" dirty="0"/>
              <a:t>fun and achievable</a:t>
            </a:r>
            <a:r>
              <a:rPr lang="en-GB" dirty="0"/>
              <a:t>.</a:t>
            </a:r>
          </a:p>
          <a:p>
            <a:endParaRPr lang="en-GB" dirty="0"/>
          </a:p>
        </p:txBody>
      </p:sp>
      <p:sp>
        <p:nvSpPr>
          <p:cNvPr id="4" name="Slide Number Placeholder 3"/>
          <p:cNvSpPr>
            <a:spLocks noGrp="1"/>
          </p:cNvSpPr>
          <p:nvPr>
            <p:ph type="sldNum" sz="quarter" idx="5"/>
          </p:nvPr>
        </p:nvSpPr>
        <p:spPr/>
        <p:txBody>
          <a:bodyPr/>
          <a:lstStyle/>
          <a:p>
            <a:fld id="{53175257-91BB-4DA4-8901-056E5BDDE230}" type="slidenum">
              <a:rPr lang="en-GB" smtClean="0"/>
              <a:t>2</a:t>
            </a:fld>
            <a:endParaRPr lang="en-GB"/>
          </a:p>
        </p:txBody>
      </p:sp>
    </p:spTree>
    <p:extLst>
      <p:ext uri="{BB962C8B-B14F-4D97-AF65-F5344CB8AC3E}">
        <p14:creationId xmlns:p14="http://schemas.microsoft.com/office/powerpoint/2010/main" val="1995901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follow a mastery approach, which means children spend longer on key concepts to fully understand them. We use objects, pictures, and numbers to help children learn in different ways. Our teaching is guided by the White Rose Maths scheme and NCETM. These help ensure lessons are structured, progressive, and focused on deep understanding rather than rushing ahead.</a:t>
            </a:r>
          </a:p>
        </p:txBody>
      </p:sp>
      <p:sp>
        <p:nvSpPr>
          <p:cNvPr id="4" name="Slide Number Placeholder 3"/>
          <p:cNvSpPr>
            <a:spLocks noGrp="1"/>
          </p:cNvSpPr>
          <p:nvPr>
            <p:ph type="sldNum" sz="quarter" idx="5"/>
          </p:nvPr>
        </p:nvSpPr>
        <p:spPr/>
        <p:txBody>
          <a:bodyPr/>
          <a:lstStyle/>
          <a:p>
            <a:fld id="{53175257-91BB-4DA4-8901-056E5BDDE230}" type="slidenum">
              <a:rPr lang="en-GB" smtClean="0"/>
              <a:t>3</a:t>
            </a:fld>
            <a:endParaRPr lang="en-GB"/>
          </a:p>
        </p:txBody>
      </p:sp>
    </p:spTree>
    <p:extLst>
      <p:ext uri="{BB962C8B-B14F-4D97-AF65-F5344CB8AC3E}">
        <p14:creationId xmlns:p14="http://schemas.microsoft.com/office/powerpoint/2010/main" val="4050638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4 mail elements </a:t>
            </a:r>
            <a:r>
              <a:rPr lang="en-GB" sz="1200" b="0" dirty="0">
                <a:solidFill>
                  <a:schemeClr val="tx1"/>
                </a:solidFill>
                <a:latin typeface="NTPreCursive" panose="03000400000000000000" pitchFamily="66" charset="0"/>
                <a:cs typeface="Arial" panose="020B0604020202020204" pitchFamily="34" charset="0"/>
              </a:rPr>
              <a:t>of maths within the National Curriculum.</a:t>
            </a:r>
          </a:p>
          <a:p>
            <a:pPr marL="457200" indent="-457200">
              <a:buAutoNum type="arabicPeriod"/>
              <a:defRPr/>
            </a:pPr>
            <a:r>
              <a:rPr lang="en-GB" sz="2200" dirty="0">
                <a:solidFill>
                  <a:schemeClr val="tx1"/>
                </a:solidFill>
                <a:latin typeface="NTPreCursive" panose="03000400000000000000" pitchFamily="66" charset="0"/>
                <a:cs typeface="Arial" panose="020B0604020202020204" pitchFamily="34" charset="0"/>
              </a:rPr>
              <a:t>Number</a:t>
            </a:r>
          </a:p>
          <a:p>
            <a:pPr marL="857250" lvl="1" indent="-457200">
              <a:buAutoNum type="arabicPeriod"/>
              <a:defRPr/>
            </a:pPr>
            <a:r>
              <a:rPr lang="en-GB" sz="2000" dirty="0">
                <a:solidFill>
                  <a:schemeClr val="tx1"/>
                </a:solidFill>
                <a:latin typeface="NTPreCursive" panose="03000400000000000000" pitchFamily="66" charset="0"/>
                <a:cs typeface="Arial" panose="020B0604020202020204" pitchFamily="34" charset="0"/>
              </a:rPr>
              <a:t>Number and place value</a:t>
            </a:r>
          </a:p>
          <a:p>
            <a:pPr marL="857250" lvl="1" indent="-457200">
              <a:buAutoNum type="arabicPeriod"/>
              <a:defRPr/>
            </a:pPr>
            <a:r>
              <a:rPr lang="en-GB" sz="2000" dirty="0">
                <a:solidFill>
                  <a:schemeClr val="tx1"/>
                </a:solidFill>
                <a:latin typeface="NTPreCursive" panose="03000400000000000000" pitchFamily="66" charset="0"/>
                <a:cs typeface="Arial" panose="020B0604020202020204" pitchFamily="34" charset="0"/>
              </a:rPr>
              <a:t>Addition and Subtraction</a:t>
            </a:r>
          </a:p>
          <a:p>
            <a:pPr marL="857250" lvl="1" indent="-457200">
              <a:buAutoNum type="arabicPeriod"/>
              <a:defRPr/>
            </a:pPr>
            <a:r>
              <a:rPr lang="en-GB" sz="2000" dirty="0">
                <a:solidFill>
                  <a:schemeClr val="tx1"/>
                </a:solidFill>
                <a:latin typeface="NTPreCursive" panose="03000400000000000000" pitchFamily="66" charset="0"/>
                <a:cs typeface="Arial" panose="020B0604020202020204" pitchFamily="34" charset="0"/>
              </a:rPr>
              <a:t>Multiplication and Division</a:t>
            </a:r>
          </a:p>
          <a:p>
            <a:pPr marL="857250" lvl="1" indent="-457200">
              <a:buAutoNum type="arabicPeriod"/>
              <a:defRPr/>
            </a:pPr>
            <a:r>
              <a:rPr lang="en-GB" sz="2000" dirty="0">
                <a:solidFill>
                  <a:schemeClr val="tx1"/>
                </a:solidFill>
                <a:latin typeface="NTPreCursive" panose="03000400000000000000" pitchFamily="66" charset="0"/>
                <a:cs typeface="Arial" panose="020B0604020202020204" pitchFamily="34" charset="0"/>
              </a:rPr>
              <a:t>Fractions</a:t>
            </a:r>
          </a:p>
          <a:p>
            <a:pPr marL="457200" indent="-457200">
              <a:buAutoNum type="arabicPeriod"/>
              <a:defRPr/>
            </a:pPr>
            <a:r>
              <a:rPr lang="en-GB" sz="2400" dirty="0">
                <a:solidFill>
                  <a:schemeClr val="tx1"/>
                </a:solidFill>
                <a:latin typeface="NTPreCursive" panose="03000400000000000000" pitchFamily="66" charset="0"/>
                <a:cs typeface="Arial" panose="020B0604020202020204" pitchFamily="34" charset="0"/>
              </a:rPr>
              <a:t>Measurement</a:t>
            </a:r>
          </a:p>
          <a:p>
            <a:pPr marL="857250" lvl="1" indent="-457200">
              <a:buAutoNum type="arabicPeriod"/>
              <a:defRPr/>
            </a:pPr>
            <a:r>
              <a:rPr lang="en-GB" sz="2200" dirty="0">
                <a:solidFill>
                  <a:schemeClr val="tx1"/>
                </a:solidFill>
                <a:latin typeface="NTPreCursive" panose="03000400000000000000" pitchFamily="66" charset="0"/>
                <a:cs typeface="Arial" panose="020B0604020202020204" pitchFamily="34" charset="0"/>
              </a:rPr>
              <a:t>Length, mass, volume/ capacity and temperature</a:t>
            </a:r>
          </a:p>
          <a:p>
            <a:pPr marL="857250" lvl="1" indent="-457200">
              <a:buAutoNum type="arabicPeriod"/>
              <a:defRPr/>
            </a:pPr>
            <a:r>
              <a:rPr lang="en-GB" sz="2200" dirty="0">
                <a:solidFill>
                  <a:schemeClr val="tx1"/>
                </a:solidFill>
                <a:latin typeface="NTPreCursive" panose="03000400000000000000" pitchFamily="66" charset="0"/>
                <a:cs typeface="Arial" panose="020B0604020202020204" pitchFamily="34" charset="0"/>
              </a:rPr>
              <a:t>Money (GBP)</a:t>
            </a:r>
          </a:p>
          <a:p>
            <a:pPr marL="857250" lvl="1" indent="-457200">
              <a:buAutoNum type="arabicPeriod"/>
              <a:defRPr/>
            </a:pPr>
            <a:r>
              <a:rPr lang="en-GB" sz="2200" dirty="0">
                <a:solidFill>
                  <a:schemeClr val="tx1"/>
                </a:solidFill>
                <a:latin typeface="NTPreCursive" panose="03000400000000000000" pitchFamily="66" charset="0"/>
                <a:cs typeface="Arial" panose="020B0604020202020204" pitchFamily="34" charset="0"/>
              </a:rPr>
              <a:t>Time – five minute intervals, o’clock, half past, minutes, hours, days, weeks and months</a:t>
            </a:r>
          </a:p>
          <a:p>
            <a:pPr marL="457200" indent="-457200">
              <a:buAutoNum type="arabicPeriod"/>
              <a:defRPr/>
            </a:pPr>
            <a:r>
              <a:rPr lang="en-GB" sz="2400" dirty="0">
                <a:solidFill>
                  <a:schemeClr val="tx1"/>
                </a:solidFill>
                <a:latin typeface="NTPreCursive" panose="03000400000000000000" pitchFamily="66" charset="0"/>
                <a:cs typeface="Arial" panose="020B0604020202020204" pitchFamily="34" charset="0"/>
              </a:rPr>
              <a:t>Geometry</a:t>
            </a:r>
          </a:p>
          <a:p>
            <a:pPr marL="857250" lvl="1" indent="-457200">
              <a:buAutoNum type="arabicPeriod"/>
              <a:defRPr/>
            </a:pPr>
            <a:r>
              <a:rPr lang="en-GB" sz="2200" dirty="0">
                <a:solidFill>
                  <a:schemeClr val="tx1"/>
                </a:solidFill>
                <a:latin typeface="NTPreCursive" panose="03000400000000000000" pitchFamily="66" charset="0"/>
                <a:cs typeface="Arial" panose="020B0604020202020204" pitchFamily="34" charset="0"/>
              </a:rPr>
              <a:t>Properties of 2D and 3D shapes</a:t>
            </a:r>
          </a:p>
          <a:p>
            <a:pPr marL="857250" lvl="1" indent="-457200">
              <a:buAutoNum type="arabicPeriod"/>
              <a:defRPr/>
            </a:pPr>
            <a:r>
              <a:rPr lang="en-GB" sz="2200" dirty="0">
                <a:solidFill>
                  <a:schemeClr val="tx1"/>
                </a:solidFill>
                <a:latin typeface="NTPreCursive" panose="03000400000000000000" pitchFamily="66" charset="0"/>
                <a:cs typeface="Arial" panose="020B0604020202020204" pitchFamily="34" charset="0"/>
              </a:rPr>
              <a:t>Position and Direction – N,E,S,W, rotations, and patterns</a:t>
            </a:r>
          </a:p>
          <a:p>
            <a:pPr marL="457200" indent="-457200">
              <a:buAutoNum type="arabicPeriod"/>
              <a:defRPr/>
            </a:pPr>
            <a:r>
              <a:rPr lang="en-GB" sz="2600" dirty="0">
                <a:solidFill>
                  <a:schemeClr val="tx1"/>
                </a:solidFill>
                <a:latin typeface="NTPreCursive" panose="03000400000000000000" pitchFamily="66" charset="0"/>
                <a:cs typeface="Arial" panose="020B0604020202020204" pitchFamily="34" charset="0"/>
              </a:rPr>
              <a:t>Statistics</a:t>
            </a:r>
          </a:p>
          <a:p>
            <a:pPr marL="857250" lvl="1" indent="-457200">
              <a:buAutoNum type="arabicPeriod"/>
              <a:defRPr/>
            </a:pPr>
            <a:r>
              <a:rPr lang="en-GB" sz="2400" dirty="0">
                <a:solidFill>
                  <a:schemeClr val="tx1"/>
                </a:solidFill>
                <a:latin typeface="NTPreCursive" panose="03000400000000000000" pitchFamily="66" charset="0"/>
                <a:cs typeface="Arial" panose="020B0604020202020204" pitchFamily="34" charset="0"/>
              </a:rPr>
              <a:t>Pictograms, tally chart, block diagrams, creating and interpreting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latin typeface="NTPreCursive" panose="03000400000000000000" pitchFamily="66"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53175257-91BB-4DA4-8901-056E5BDDE230}" type="slidenum">
              <a:rPr lang="en-GB" smtClean="0"/>
              <a:t>4</a:t>
            </a:fld>
            <a:endParaRPr lang="en-GB"/>
          </a:p>
        </p:txBody>
      </p:sp>
    </p:spTree>
    <p:extLst>
      <p:ext uri="{BB962C8B-B14F-4D97-AF65-F5344CB8AC3E}">
        <p14:creationId xmlns:p14="http://schemas.microsoft.com/office/powerpoint/2010/main" val="765781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some of the key skills your child will develop this year. We break these down for children in manageable chunks throughout the year so they have time to build on their skills. We start with learning about place value within 1-10 and securing our place value knowledge before we move on to addition and subtraction. Some children will move beyond these, but secure understanding is more important than speed.</a:t>
            </a:r>
          </a:p>
        </p:txBody>
      </p:sp>
      <p:sp>
        <p:nvSpPr>
          <p:cNvPr id="4" name="Slide Number Placeholder 3"/>
          <p:cNvSpPr>
            <a:spLocks noGrp="1"/>
          </p:cNvSpPr>
          <p:nvPr>
            <p:ph type="sldNum" sz="quarter" idx="5"/>
          </p:nvPr>
        </p:nvSpPr>
        <p:spPr/>
        <p:txBody>
          <a:bodyPr/>
          <a:lstStyle/>
          <a:p>
            <a:fld id="{53175257-91BB-4DA4-8901-056E5BDDE230}" type="slidenum">
              <a:rPr lang="en-GB" smtClean="0"/>
              <a:t>5</a:t>
            </a:fld>
            <a:endParaRPr lang="en-GB"/>
          </a:p>
        </p:txBody>
      </p:sp>
    </p:spTree>
    <p:extLst>
      <p:ext uri="{BB962C8B-B14F-4D97-AF65-F5344CB8AC3E}">
        <p14:creationId xmlns:p14="http://schemas.microsoft.com/office/powerpoint/2010/main" val="3088956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might see your child using objects or drawing pictures to solve problems. This is intentional and helps them understand the maths rather than just memorising answers.</a:t>
            </a:r>
          </a:p>
        </p:txBody>
      </p:sp>
      <p:sp>
        <p:nvSpPr>
          <p:cNvPr id="4" name="Slide Number Placeholder 3"/>
          <p:cNvSpPr>
            <a:spLocks noGrp="1"/>
          </p:cNvSpPr>
          <p:nvPr>
            <p:ph type="sldNum" sz="quarter" idx="5"/>
          </p:nvPr>
        </p:nvSpPr>
        <p:spPr/>
        <p:txBody>
          <a:bodyPr/>
          <a:lstStyle/>
          <a:p>
            <a:fld id="{53175257-91BB-4DA4-8901-056E5BDDE230}" type="slidenum">
              <a:rPr lang="en-GB" smtClean="0"/>
              <a:t>6</a:t>
            </a:fld>
            <a:endParaRPr lang="en-GB"/>
          </a:p>
        </p:txBody>
      </p:sp>
    </p:spTree>
    <p:extLst>
      <p:ext uri="{BB962C8B-B14F-4D97-AF65-F5344CB8AC3E}">
        <p14:creationId xmlns:p14="http://schemas.microsoft.com/office/powerpoint/2010/main" val="4105720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DFAB5326-2FF2-419D-AD18-97AFE512B2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5A6E9D4C-A9EC-4104-897A-DD0C5014CA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124" name="Slide Number Placeholder 3">
            <a:extLst>
              <a:ext uri="{FF2B5EF4-FFF2-40B4-BE49-F238E27FC236}">
                <a16:creationId xmlns:a16="http://schemas.microsoft.com/office/drawing/2014/main" id="{BB4B1404-5D95-4596-8660-884C35A710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82D9E7-C995-4A79-97DD-0D22A89C17D7}" type="slidenum">
              <a:rPr lang="en-GB" altLang="en-US" smtClean="0"/>
              <a:pPr/>
              <a:t>7</a:t>
            </a:fld>
            <a:endParaRPr lang="en-GB" altLang="en-US"/>
          </a:p>
        </p:txBody>
      </p:sp>
    </p:spTree>
    <p:extLst>
      <p:ext uri="{BB962C8B-B14F-4D97-AF65-F5344CB8AC3E}">
        <p14:creationId xmlns:p14="http://schemas.microsoft.com/office/powerpoint/2010/main" val="778338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NTPreCursive" panose="03000400000000000000" pitchFamily="66" charset="0"/>
              </a:rPr>
              <a:t>We encourage children to use strategies like making 10. At home, you can model this using objects like buttons or toys to help them see how numbers work.</a:t>
            </a:r>
            <a:endParaRPr lang="en-GB" dirty="0"/>
          </a:p>
        </p:txBody>
      </p:sp>
      <p:sp>
        <p:nvSpPr>
          <p:cNvPr id="4" name="Slide Number Placeholder 3"/>
          <p:cNvSpPr>
            <a:spLocks noGrp="1"/>
          </p:cNvSpPr>
          <p:nvPr>
            <p:ph type="sldNum" sz="quarter" idx="5"/>
          </p:nvPr>
        </p:nvSpPr>
        <p:spPr/>
        <p:txBody>
          <a:bodyPr/>
          <a:lstStyle/>
          <a:p>
            <a:fld id="{53175257-91BB-4DA4-8901-056E5BDDE230}" type="slidenum">
              <a:rPr lang="en-GB" smtClean="0"/>
              <a:t>8</a:t>
            </a:fld>
            <a:endParaRPr lang="en-GB"/>
          </a:p>
        </p:txBody>
      </p:sp>
    </p:spTree>
    <p:extLst>
      <p:ext uri="{BB962C8B-B14F-4D97-AF65-F5344CB8AC3E}">
        <p14:creationId xmlns:p14="http://schemas.microsoft.com/office/powerpoint/2010/main" val="187150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Subtraction is often taught by counting back or finding the difference through First, then and now stories. Encourage your child to explain their thinking as they work. </a:t>
            </a:r>
          </a:p>
          <a:p>
            <a:r>
              <a:rPr lang="en-GB" dirty="0"/>
              <a:t>What do you need to know before being able to work this question out?</a:t>
            </a:r>
          </a:p>
        </p:txBody>
      </p:sp>
      <p:sp>
        <p:nvSpPr>
          <p:cNvPr id="4" name="Slide Number Placeholder 3"/>
          <p:cNvSpPr>
            <a:spLocks noGrp="1"/>
          </p:cNvSpPr>
          <p:nvPr>
            <p:ph type="sldNum" sz="quarter" idx="5"/>
          </p:nvPr>
        </p:nvSpPr>
        <p:spPr/>
        <p:txBody>
          <a:bodyPr/>
          <a:lstStyle/>
          <a:p>
            <a:fld id="{53175257-91BB-4DA4-8901-056E5BDDE230}" type="slidenum">
              <a:rPr lang="en-GB" smtClean="0"/>
              <a:t>9</a:t>
            </a:fld>
            <a:endParaRPr lang="en-GB"/>
          </a:p>
        </p:txBody>
      </p:sp>
    </p:spTree>
    <p:extLst>
      <p:ext uri="{BB962C8B-B14F-4D97-AF65-F5344CB8AC3E}">
        <p14:creationId xmlns:p14="http://schemas.microsoft.com/office/powerpoint/2010/main" val="3871824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C85281-91FD-449D-8B12-12ACFC316FBA}" type="datetimeFigureOut">
              <a:rPr lang="en-GB" smtClean="0"/>
              <a:t>23/03/2026</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F6AC438D-C235-4660-B61B-B6CF23C45A5E}"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3258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85281-91FD-449D-8B12-12ACFC316FBA}" type="datetimeFigureOut">
              <a:rPr lang="en-GB" smtClean="0"/>
              <a:t>23/03/2026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AC438D-C235-4660-B61B-B6CF23C45A5E}"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3820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85281-91FD-449D-8B12-12ACFC316FBA}" type="datetimeFigureOut">
              <a:rPr lang="en-GB" smtClean="0"/>
              <a:t>23/03/2026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AC438D-C235-4660-B61B-B6CF23C45A5E}"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6831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85281-91FD-449D-8B12-12ACFC316FBA}" type="datetimeFigureOut">
              <a:rPr lang="en-GB" smtClean="0"/>
              <a:t>23/03/2026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AC438D-C235-4660-B61B-B6CF23C45A5E}"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9584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C85281-91FD-449D-8B12-12ACFC316FBA}" type="datetimeFigureOut">
              <a:rPr lang="en-GB" smtClean="0"/>
              <a:t>23/03/2026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AC438D-C235-4660-B61B-B6CF23C45A5E}"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4987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C85281-91FD-449D-8B12-12ACFC316FBA}" type="datetimeFigureOut">
              <a:rPr lang="en-GB" smtClean="0"/>
              <a:t>23/03/2026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AC438D-C235-4660-B61B-B6CF23C45A5E}"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02989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C85281-91FD-449D-8B12-12ACFC316FBA}" type="datetimeFigureOut">
              <a:rPr lang="en-GB" smtClean="0"/>
              <a:t>23/03/2026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AC438D-C235-4660-B61B-B6CF23C45A5E}"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81205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C85281-91FD-449D-8B12-12ACFC316FBA}" type="datetimeFigureOut">
              <a:rPr lang="en-GB" smtClean="0"/>
              <a:t>23/03/2026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AC438D-C235-4660-B61B-B6CF23C45A5E}"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048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C85281-91FD-449D-8B12-12ACFC316FBA}" type="datetimeFigureOut">
              <a:rPr lang="en-GB" smtClean="0"/>
              <a:t>23/03/2026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AC438D-C235-4660-B61B-B6CF23C45A5E}" type="slidenum">
              <a:rPr lang="en-GB" smtClean="0"/>
              <a:t>‹#›</a:t>
            </a:fld>
            <a:endParaRPr lang="en-GB"/>
          </a:p>
        </p:txBody>
      </p:sp>
    </p:spTree>
    <p:extLst>
      <p:ext uri="{BB962C8B-B14F-4D97-AF65-F5344CB8AC3E}">
        <p14:creationId xmlns:p14="http://schemas.microsoft.com/office/powerpoint/2010/main" val="579048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C85281-91FD-449D-8B12-12ACFC316FBA}" type="datetimeFigureOut">
              <a:rPr lang="en-GB" smtClean="0"/>
              <a:t>23/03/2026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AC438D-C235-4660-B61B-B6CF23C45A5E}"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0519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C85281-91FD-449D-8B12-12ACFC316FBA}" type="datetimeFigureOut">
              <a:rPr lang="en-GB" smtClean="0"/>
              <a:t>23/03/2026</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F6AC438D-C235-4660-B61B-B6CF23C45A5E}"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1866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C85281-91FD-449D-8B12-12ACFC316FBA}" type="datetimeFigureOut">
              <a:rPr lang="en-GB" smtClean="0"/>
              <a:t>23/03/2026</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6AC438D-C235-4660-B61B-B6CF23C45A5E}"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776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97907-89A5-4DB1-9E44-A9D552A7B560}"/>
              </a:ext>
            </a:extLst>
          </p:cNvPr>
          <p:cNvSpPr>
            <a:spLocks noGrp="1"/>
          </p:cNvSpPr>
          <p:nvPr>
            <p:ph type="ctrTitle"/>
          </p:nvPr>
        </p:nvSpPr>
        <p:spPr/>
        <p:txBody>
          <a:bodyPr/>
          <a:lstStyle/>
          <a:p>
            <a:r>
              <a:rPr lang="en-GB" dirty="0"/>
              <a:t>Welcome to Year 1 </a:t>
            </a:r>
            <a:br>
              <a:rPr lang="en-GB" dirty="0"/>
            </a:br>
            <a:r>
              <a:rPr lang="en-GB" dirty="0"/>
              <a:t>Family learning</a:t>
            </a:r>
          </a:p>
        </p:txBody>
      </p:sp>
      <p:sp>
        <p:nvSpPr>
          <p:cNvPr id="3" name="Subtitle 2">
            <a:extLst>
              <a:ext uri="{FF2B5EF4-FFF2-40B4-BE49-F238E27FC236}">
                <a16:creationId xmlns:a16="http://schemas.microsoft.com/office/drawing/2014/main" id="{3F5BBB18-9142-41E0-A9DE-993EE46BECA8}"/>
              </a:ext>
            </a:extLst>
          </p:cNvPr>
          <p:cNvSpPr>
            <a:spLocks noGrp="1"/>
          </p:cNvSpPr>
          <p:nvPr>
            <p:ph type="subTitle" idx="1"/>
          </p:nvPr>
        </p:nvSpPr>
        <p:spPr/>
        <p:txBody>
          <a:bodyPr/>
          <a:lstStyle/>
          <a:p>
            <a:r>
              <a:rPr lang="en-GB" dirty="0"/>
              <a:t>Focus: Maths</a:t>
            </a:r>
          </a:p>
        </p:txBody>
      </p:sp>
      <p:pic>
        <p:nvPicPr>
          <p:cNvPr id="4" name="Picture 2" descr="Math Clipart Images – Browse 45,855 Stock Photos, Vectors, and Video |  Adobe Stock">
            <a:extLst>
              <a:ext uri="{FF2B5EF4-FFF2-40B4-BE49-F238E27FC236}">
                <a16:creationId xmlns:a16="http://schemas.microsoft.com/office/drawing/2014/main" id="{FDEE0D38-63B4-4127-BAB5-C1E393614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4524" y="3769895"/>
            <a:ext cx="4740328" cy="2934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605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8030BB-A4DB-46BE-B075-288B9FDBD224}"/>
              </a:ext>
            </a:extLst>
          </p:cNvPr>
          <p:cNvSpPr/>
          <p:nvPr/>
        </p:nvSpPr>
        <p:spPr>
          <a:xfrm>
            <a:off x="112900" y="132996"/>
            <a:ext cx="11581795" cy="3970318"/>
          </a:xfrm>
          <a:prstGeom prst="rect">
            <a:avLst/>
          </a:prstGeom>
        </p:spPr>
        <p:txBody>
          <a:bodyPr wrap="square">
            <a:spAutoFit/>
          </a:bodyPr>
          <a:lstStyle/>
          <a:p>
            <a:r>
              <a:rPr lang="en-GB" sz="3600" b="1" dirty="0">
                <a:latin typeface="NTPreCursive" panose="03000400000000000000" pitchFamily="66" charset="0"/>
              </a:rPr>
              <a:t>Practising Number Facts</a:t>
            </a:r>
          </a:p>
          <a:p>
            <a:r>
              <a:rPr lang="en-GB" sz="3600" dirty="0">
                <a:latin typeface="NTPreCursive" panose="03000400000000000000" pitchFamily="66" charset="0"/>
              </a:rPr>
              <a:t>By the end of Year 1 children should be able to fluently know: Number bonds to </a:t>
            </a:r>
            <a:r>
              <a:rPr lang="en-GB" sz="3600" b="1" dirty="0">
                <a:latin typeface="NTPreCursive" panose="03000400000000000000" pitchFamily="66" charset="0"/>
              </a:rPr>
              <a:t>10 &amp; 20</a:t>
            </a:r>
            <a:endParaRPr lang="en-GB" sz="3600" dirty="0">
              <a:latin typeface="NTPreCursive" panose="03000400000000000000" pitchFamily="66" charset="0"/>
            </a:endParaRPr>
          </a:p>
          <a:p>
            <a:r>
              <a:rPr lang="en-GB" sz="3600" dirty="0">
                <a:latin typeface="NTPreCursive" panose="03000400000000000000" pitchFamily="66" charset="0"/>
              </a:rPr>
              <a:t>Example:</a:t>
            </a:r>
          </a:p>
          <a:p>
            <a:r>
              <a:rPr lang="en-GB" sz="3600" dirty="0">
                <a:latin typeface="NTPreCursive" panose="03000400000000000000" pitchFamily="66" charset="0"/>
              </a:rPr>
              <a:t>3 + 7</a:t>
            </a:r>
            <a:br>
              <a:rPr lang="en-GB" sz="3600" dirty="0">
                <a:latin typeface="NTPreCursive" panose="03000400000000000000" pitchFamily="66" charset="0"/>
              </a:rPr>
            </a:br>
            <a:r>
              <a:rPr lang="en-GB" sz="3600" dirty="0">
                <a:latin typeface="NTPreCursive" panose="03000400000000000000" pitchFamily="66" charset="0"/>
              </a:rPr>
              <a:t>5 + 5</a:t>
            </a:r>
            <a:br>
              <a:rPr lang="en-GB" sz="3600" dirty="0">
                <a:latin typeface="NTPreCursive" panose="03000400000000000000" pitchFamily="66" charset="0"/>
              </a:rPr>
            </a:br>
            <a:r>
              <a:rPr lang="en-GB" sz="3600" dirty="0">
                <a:latin typeface="NTPreCursive" panose="03000400000000000000" pitchFamily="66" charset="0"/>
              </a:rPr>
              <a:t>6 + 4</a:t>
            </a:r>
          </a:p>
        </p:txBody>
      </p:sp>
      <p:pic>
        <p:nvPicPr>
          <p:cNvPr id="4" name="Picture 3">
            <a:extLst>
              <a:ext uri="{FF2B5EF4-FFF2-40B4-BE49-F238E27FC236}">
                <a16:creationId xmlns:a16="http://schemas.microsoft.com/office/drawing/2014/main" id="{24729663-6253-44A2-A152-1EE5D3453BD8}"/>
              </a:ext>
            </a:extLst>
          </p:cNvPr>
          <p:cNvPicPr>
            <a:picLocks noChangeAspect="1"/>
          </p:cNvPicPr>
          <p:nvPr/>
        </p:nvPicPr>
        <p:blipFill>
          <a:blip r:embed="rId3"/>
          <a:stretch>
            <a:fillRect/>
          </a:stretch>
        </p:blipFill>
        <p:spPr>
          <a:xfrm>
            <a:off x="9096480" y="1463050"/>
            <a:ext cx="2838846" cy="4172532"/>
          </a:xfrm>
          <a:prstGeom prst="rect">
            <a:avLst/>
          </a:prstGeom>
        </p:spPr>
      </p:pic>
      <p:pic>
        <p:nvPicPr>
          <p:cNvPr id="5" name="Picture 4">
            <a:extLst>
              <a:ext uri="{FF2B5EF4-FFF2-40B4-BE49-F238E27FC236}">
                <a16:creationId xmlns:a16="http://schemas.microsoft.com/office/drawing/2014/main" id="{A4EF8508-DE78-4748-8B40-8AEDFEA26E64}"/>
              </a:ext>
            </a:extLst>
          </p:cNvPr>
          <p:cNvPicPr>
            <a:picLocks noChangeAspect="1"/>
          </p:cNvPicPr>
          <p:nvPr/>
        </p:nvPicPr>
        <p:blipFill>
          <a:blip r:embed="rId4"/>
          <a:stretch>
            <a:fillRect/>
          </a:stretch>
        </p:blipFill>
        <p:spPr>
          <a:xfrm>
            <a:off x="6671151" y="1396376"/>
            <a:ext cx="1981477" cy="2076740"/>
          </a:xfrm>
          <a:prstGeom prst="rect">
            <a:avLst/>
          </a:prstGeom>
        </p:spPr>
      </p:pic>
      <p:sp>
        <p:nvSpPr>
          <p:cNvPr id="6" name="Rectangle 5">
            <a:extLst>
              <a:ext uri="{FF2B5EF4-FFF2-40B4-BE49-F238E27FC236}">
                <a16:creationId xmlns:a16="http://schemas.microsoft.com/office/drawing/2014/main" id="{69E4E7B7-12E8-4DB6-96C2-AD26D51017E7}"/>
              </a:ext>
            </a:extLst>
          </p:cNvPr>
          <p:cNvSpPr/>
          <p:nvPr/>
        </p:nvSpPr>
        <p:spPr>
          <a:xfrm>
            <a:off x="49035" y="3549316"/>
            <a:ext cx="7843984" cy="2677656"/>
          </a:xfrm>
          <a:prstGeom prst="rect">
            <a:avLst/>
          </a:prstGeom>
        </p:spPr>
        <p:txBody>
          <a:bodyPr wrap="square">
            <a:spAutoFit/>
          </a:bodyPr>
          <a:lstStyle/>
          <a:p>
            <a:r>
              <a:rPr lang="en-GB" sz="2400" b="1" dirty="0">
                <a:latin typeface="NTPreCursive" panose="03000400000000000000" pitchFamily="66" charset="0"/>
              </a:rPr>
              <a:t>Why Number Facts Matter</a:t>
            </a:r>
          </a:p>
          <a:p>
            <a:r>
              <a:rPr lang="en-GB" sz="2400" dirty="0">
                <a:latin typeface="NTPreCursive" panose="03000400000000000000" pitchFamily="66" charset="0"/>
              </a:rPr>
              <a:t>When children know number facts well, they can:</a:t>
            </a:r>
          </a:p>
          <a:p>
            <a:r>
              <a:rPr lang="en-GB" sz="2400" dirty="0">
                <a:latin typeface="NTPreCursive" panose="03000400000000000000" pitchFamily="66" charset="0"/>
              </a:rPr>
              <a:t>✔ Solve maths problems more quickly</a:t>
            </a:r>
            <a:br>
              <a:rPr lang="en-GB" sz="2400" dirty="0">
                <a:latin typeface="NTPreCursive" panose="03000400000000000000" pitchFamily="66" charset="0"/>
              </a:rPr>
            </a:br>
            <a:r>
              <a:rPr lang="en-GB" sz="2400" dirty="0">
                <a:latin typeface="NTPreCursive" panose="03000400000000000000" pitchFamily="66" charset="0"/>
              </a:rPr>
              <a:t>✔ Focus on understanding the problem rather than counting each time</a:t>
            </a:r>
            <a:br>
              <a:rPr lang="en-GB" sz="2400" dirty="0">
                <a:latin typeface="NTPreCursive" panose="03000400000000000000" pitchFamily="66" charset="0"/>
              </a:rPr>
            </a:br>
            <a:r>
              <a:rPr lang="en-GB" sz="2400" dirty="0">
                <a:latin typeface="NTPreCursive" panose="03000400000000000000" pitchFamily="66" charset="0"/>
              </a:rPr>
              <a:t>✔ Build confidence in maths</a:t>
            </a:r>
            <a:br>
              <a:rPr lang="en-GB" sz="2400" dirty="0">
                <a:latin typeface="NTPreCursive" panose="03000400000000000000" pitchFamily="66" charset="0"/>
              </a:rPr>
            </a:br>
            <a:r>
              <a:rPr lang="en-GB" sz="2400" dirty="0">
                <a:latin typeface="NTPreCursive" panose="03000400000000000000" pitchFamily="66" charset="0"/>
              </a:rPr>
              <a:t>✔ Develop mental maths skills</a:t>
            </a:r>
            <a:br>
              <a:rPr lang="en-GB" sz="2400" dirty="0">
                <a:latin typeface="NTPreCursive" panose="03000400000000000000" pitchFamily="66" charset="0"/>
              </a:rPr>
            </a:br>
            <a:r>
              <a:rPr lang="en-GB" sz="2400" dirty="0">
                <a:latin typeface="NTPreCursive" panose="03000400000000000000" pitchFamily="66" charset="0"/>
              </a:rPr>
              <a:t>✔ Prepare for more complex maths in later years</a:t>
            </a:r>
          </a:p>
        </p:txBody>
      </p:sp>
    </p:spTree>
    <p:extLst>
      <p:ext uri="{BB962C8B-B14F-4D97-AF65-F5344CB8AC3E}">
        <p14:creationId xmlns:p14="http://schemas.microsoft.com/office/powerpoint/2010/main" val="3305716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B0992B-DB58-468B-A76C-943E2F2D6A11}"/>
              </a:ext>
            </a:extLst>
          </p:cNvPr>
          <p:cNvSpPr>
            <a:spLocks noChangeArrowheads="1"/>
          </p:cNvSpPr>
          <p:nvPr/>
        </p:nvSpPr>
        <p:spPr bwMode="auto">
          <a:xfrm>
            <a:off x="9168415" y="2136338"/>
            <a:ext cx="3023585"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NTPreCursive" panose="03000400000000000000"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NTPreCursive" panose="03000400000000000000" pitchFamily="66" charset="0"/>
              </a:rPr>
              <a:t>Quick Daily Questions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NTPreCursive" panose="03000400000000000000" pitchFamily="66" charset="0"/>
              </a:rPr>
              <a:t>Ask simple questions like:</a:t>
            </a: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chemeClr val="tx1"/>
                </a:solidFill>
                <a:effectLst/>
                <a:latin typeface="NTPreCursive" panose="03000400000000000000" pitchFamily="66" charset="0"/>
              </a:rPr>
              <a:t>What makes </a:t>
            </a:r>
            <a:r>
              <a:rPr kumimoji="0" lang="en-US" altLang="en-US" sz="2400" b="1" i="0" u="none" strike="noStrike" cap="none" normalizeH="0" baseline="0" dirty="0">
                <a:ln>
                  <a:noFill/>
                </a:ln>
                <a:solidFill>
                  <a:schemeClr val="tx1"/>
                </a:solidFill>
                <a:effectLst/>
                <a:latin typeface="NTPreCursive" panose="03000400000000000000" pitchFamily="66" charset="0"/>
              </a:rPr>
              <a:t>10</a:t>
            </a:r>
            <a:r>
              <a:rPr kumimoji="0" lang="en-US" altLang="en-US" sz="2400" b="0" i="0" u="none" strike="noStrike" cap="none" normalizeH="0" baseline="0" dirty="0">
                <a:ln>
                  <a:noFill/>
                </a:ln>
                <a:solidFill>
                  <a:schemeClr val="tx1"/>
                </a:solidFill>
                <a:effectLst/>
                <a:latin typeface="NTPreCursive" panose="03000400000000000000" pitchFamily="66" charset="0"/>
              </a:rPr>
              <a:t> with </a:t>
            </a:r>
            <a:r>
              <a:rPr kumimoji="0" lang="en-US" altLang="en-US" sz="2400" b="1" i="0" u="none" strike="noStrike" cap="none" normalizeH="0" baseline="0" dirty="0">
                <a:ln>
                  <a:noFill/>
                </a:ln>
                <a:solidFill>
                  <a:schemeClr val="tx1"/>
                </a:solidFill>
                <a:effectLst/>
                <a:latin typeface="NTPreCursive" panose="03000400000000000000" pitchFamily="66" charset="0"/>
              </a:rPr>
              <a:t>6</a:t>
            </a:r>
            <a:r>
              <a:rPr kumimoji="0" lang="en-US" altLang="en-US" sz="2400" b="0" i="0" u="none" strike="noStrike" cap="none" normalizeH="0" baseline="0" dirty="0">
                <a:ln>
                  <a:noFill/>
                </a:ln>
                <a:solidFill>
                  <a:schemeClr val="tx1"/>
                </a:solidFill>
                <a:effectLst/>
                <a:latin typeface="NTPreCursive" panose="03000400000000000000" pitchFamily="66" charset="0"/>
              </a:rPr>
              <a:t>?</a:t>
            </a: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chemeClr val="tx1"/>
                </a:solidFill>
                <a:effectLst/>
                <a:latin typeface="NTPreCursive" panose="03000400000000000000" pitchFamily="66" charset="0"/>
              </a:rPr>
              <a:t>What is </a:t>
            </a:r>
            <a:r>
              <a:rPr kumimoji="0" lang="en-US" altLang="en-US" sz="2400" b="1" i="0" u="none" strike="noStrike" cap="none" normalizeH="0" baseline="0" dirty="0">
                <a:ln>
                  <a:noFill/>
                </a:ln>
                <a:solidFill>
                  <a:schemeClr val="tx1"/>
                </a:solidFill>
                <a:effectLst/>
                <a:latin typeface="NTPreCursive" panose="03000400000000000000" pitchFamily="66" charset="0"/>
              </a:rPr>
              <a:t>one more than 8</a:t>
            </a:r>
            <a:r>
              <a:rPr kumimoji="0" lang="en-US" altLang="en-US" sz="2400" b="0" i="0" u="none" strike="noStrike" cap="none" normalizeH="0" baseline="0" dirty="0">
                <a:ln>
                  <a:noFill/>
                </a:ln>
                <a:solidFill>
                  <a:schemeClr val="tx1"/>
                </a:solidFill>
                <a:effectLst/>
                <a:latin typeface="NTPreCursive" panose="03000400000000000000" pitchFamily="66" charset="0"/>
              </a:rPr>
              <a:t>?</a:t>
            </a: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chemeClr val="tx1"/>
                </a:solidFill>
                <a:effectLst/>
                <a:latin typeface="NTPreCursive" panose="03000400000000000000" pitchFamily="66" charset="0"/>
              </a:rPr>
              <a:t>What is </a:t>
            </a:r>
            <a:r>
              <a:rPr kumimoji="0" lang="en-US" altLang="en-US" sz="2400" b="1" i="0" u="none" strike="noStrike" cap="none" normalizeH="0" baseline="0" dirty="0">
                <a:ln>
                  <a:noFill/>
                </a:ln>
                <a:solidFill>
                  <a:schemeClr val="tx1"/>
                </a:solidFill>
                <a:effectLst/>
                <a:latin typeface="NTPreCursive" panose="03000400000000000000" pitchFamily="66" charset="0"/>
              </a:rPr>
              <a:t>10 take away 4</a:t>
            </a:r>
            <a:r>
              <a:rPr kumimoji="0" lang="en-US" altLang="en-US" sz="2400" b="0" i="0" u="none" strike="noStrike" cap="none" normalizeH="0" baseline="0" dirty="0">
                <a:ln>
                  <a:noFill/>
                </a:ln>
                <a:solidFill>
                  <a:schemeClr val="tx1"/>
                </a:solidFill>
                <a:effectLst/>
                <a:latin typeface="NTPreCursive" panose="03000400000000000000" pitchFamily="66"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98E882B9-A4B2-4CA6-A796-81875FBD7022}"/>
              </a:ext>
            </a:extLst>
          </p:cNvPr>
          <p:cNvSpPr>
            <a:spLocks noChangeArrowheads="1"/>
          </p:cNvSpPr>
          <p:nvPr/>
        </p:nvSpPr>
        <p:spPr bwMode="auto">
          <a:xfrm>
            <a:off x="305029" y="152923"/>
            <a:ext cx="2482106"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NTPreCursive" panose="03000400000000000000" pitchFamily="66" charset="0"/>
              </a:rPr>
              <a:t>Use Real Life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NTPreCursive" panose="03000400000000000000"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err="1">
                <a:ln>
                  <a:noFill/>
                </a:ln>
                <a:solidFill>
                  <a:schemeClr val="tx1"/>
                </a:solidFill>
                <a:effectLst/>
                <a:latin typeface="NTPreCursive" panose="03000400000000000000" pitchFamily="66" charset="0"/>
              </a:rPr>
              <a:t>Maths</a:t>
            </a:r>
            <a:r>
              <a:rPr kumimoji="0" lang="en-US" altLang="en-US" sz="2000" b="0" i="0" u="none" strike="noStrike" cap="none" normalizeH="0" baseline="0" dirty="0">
                <a:ln>
                  <a:noFill/>
                </a:ln>
                <a:solidFill>
                  <a:schemeClr val="tx1"/>
                </a:solidFill>
                <a:effectLst/>
                <a:latin typeface="NTPreCursive" panose="03000400000000000000" pitchFamily="66" charset="0"/>
              </a:rPr>
              <a:t> is everywhere:</a:t>
            </a:r>
          </a:p>
          <a:p>
            <a:pPr marL="0" marR="0" lvl="0" indent="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a:ln>
                  <a:noFill/>
                </a:ln>
                <a:solidFill>
                  <a:schemeClr val="tx1"/>
                </a:solidFill>
                <a:effectLst/>
                <a:latin typeface="NTPreCursive" panose="03000400000000000000" pitchFamily="66" charset="0"/>
              </a:rPr>
              <a:t>“We have </a:t>
            </a:r>
            <a:r>
              <a:rPr kumimoji="0" lang="en-US" altLang="en-US" sz="2000" b="1" i="0" u="none" strike="noStrike" cap="none" normalizeH="0" baseline="0" dirty="0">
                <a:ln>
                  <a:noFill/>
                </a:ln>
                <a:solidFill>
                  <a:schemeClr val="tx1"/>
                </a:solidFill>
                <a:effectLst/>
                <a:latin typeface="NTPreCursive" panose="03000400000000000000" pitchFamily="66" charset="0"/>
              </a:rPr>
              <a:t>7 grapes</a:t>
            </a:r>
            <a:r>
              <a:rPr kumimoji="0" lang="en-US" altLang="en-US" sz="2000" b="0" i="0" u="none" strike="noStrike" cap="none" normalizeH="0" baseline="0" dirty="0">
                <a:ln>
                  <a:noFill/>
                </a:ln>
                <a:solidFill>
                  <a:schemeClr val="tx1"/>
                </a:solidFill>
                <a:effectLst/>
                <a:latin typeface="NTPreCursive" panose="03000400000000000000" pitchFamily="66" charset="0"/>
              </a:rPr>
              <a:t>. If we eat </a:t>
            </a:r>
            <a:r>
              <a:rPr kumimoji="0" lang="en-US" altLang="en-US" sz="2000" b="1" i="0" u="none" strike="noStrike" cap="none" normalizeH="0" baseline="0" dirty="0">
                <a:ln>
                  <a:noFill/>
                </a:ln>
                <a:solidFill>
                  <a:schemeClr val="tx1"/>
                </a:solidFill>
                <a:effectLst/>
                <a:latin typeface="NTPreCursive" panose="03000400000000000000" pitchFamily="66" charset="0"/>
              </a:rPr>
              <a:t>2</a:t>
            </a:r>
            <a:r>
              <a:rPr kumimoji="0" lang="en-US" altLang="en-US" sz="2000" b="0" i="0" u="none" strike="noStrike" cap="none" normalizeH="0" baseline="0" dirty="0">
                <a:ln>
                  <a:noFill/>
                </a:ln>
                <a:solidFill>
                  <a:schemeClr val="tx1"/>
                </a:solidFill>
                <a:effectLst/>
                <a:latin typeface="NTPreCursive" panose="03000400000000000000" pitchFamily="66" charset="0"/>
              </a:rPr>
              <a:t>, how many left?”</a:t>
            </a:r>
          </a:p>
          <a:p>
            <a:pPr marL="0" marR="0" lvl="0" indent="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a:ln>
                  <a:noFill/>
                </a:ln>
                <a:solidFill>
                  <a:schemeClr val="tx1"/>
                </a:solidFill>
                <a:effectLst/>
                <a:latin typeface="NTPreCursive" panose="03000400000000000000" pitchFamily="66" charset="0"/>
              </a:rPr>
              <a:t>“You have </a:t>
            </a:r>
            <a:r>
              <a:rPr kumimoji="0" lang="en-US" altLang="en-US" sz="2000" b="1" i="0" u="none" strike="noStrike" cap="none" normalizeH="0" baseline="0" dirty="0">
                <a:ln>
                  <a:noFill/>
                </a:ln>
                <a:solidFill>
                  <a:schemeClr val="tx1"/>
                </a:solidFill>
                <a:effectLst/>
                <a:latin typeface="NTPreCursive" panose="03000400000000000000" pitchFamily="66" charset="0"/>
              </a:rPr>
              <a:t>5 toys</a:t>
            </a:r>
            <a:r>
              <a:rPr kumimoji="0" lang="en-US" altLang="en-US" sz="2000" b="0" i="0" u="none" strike="noStrike" cap="none" normalizeH="0" baseline="0" dirty="0">
                <a:ln>
                  <a:noFill/>
                </a:ln>
                <a:solidFill>
                  <a:schemeClr val="tx1"/>
                </a:solidFill>
                <a:effectLst/>
                <a:latin typeface="NTPreCursive" panose="03000400000000000000" pitchFamily="66" charset="0"/>
              </a:rPr>
              <a:t> and get </a:t>
            </a:r>
            <a:r>
              <a:rPr kumimoji="0" lang="en-US" altLang="en-US" sz="2000" b="1" i="0" u="none" strike="noStrike" cap="none" normalizeH="0" baseline="0" dirty="0">
                <a:ln>
                  <a:noFill/>
                </a:ln>
                <a:solidFill>
                  <a:schemeClr val="tx1"/>
                </a:solidFill>
                <a:effectLst/>
                <a:latin typeface="NTPreCursive" panose="03000400000000000000" pitchFamily="66" charset="0"/>
              </a:rPr>
              <a:t>3 more</a:t>
            </a:r>
            <a:r>
              <a:rPr kumimoji="0" lang="en-US" altLang="en-US" sz="2000" b="0" i="0" u="none" strike="noStrike" cap="none" normalizeH="0" baseline="0" dirty="0">
                <a:ln>
                  <a:noFill/>
                </a:ln>
                <a:solidFill>
                  <a:schemeClr val="tx1"/>
                </a:solidFill>
                <a:effectLst/>
                <a:latin typeface="NTPreCursive" panose="03000400000000000000" pitchFamily="66"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EC918676-570A-4616-A82A-866A45C9AA92}"/>
              </a:ext>
            </a:extLst>
          </p:cNvPr>
          <p:cNvPicPr>
            <a:picLocks noChangeAspect="1"/>
          </p:cNvPicPr>
          <p:nvPr/>
        </p:nvPicPr>
        <p:blipFill>
          <a:blip r:embed="rId3"/>
          <a:stretch>
            <a:fillRect/>
          </a:stretch>
        </p:blipFill>
        <p:spPr>
          <a:xfrm>
            <a:off x="3007992" y="1271522"/>
            <a:ext cx="6176016" cy="4314956"/>
          </a:xfrm>
          <a:prstGeom prst="rect">
            <a:avLst/>
          </a:prstGeom>
        </p:spPr>
      </p:pic>
      <p:sp>
        <p:nvSpPr>
          <p:cNvPr id="6" name="Rectangle 5">
            <a:extLst>
              <a:ext uri="{FF2B5EF4-FFF2-40B4-BE49-F238E27FC236}">
                <a16:creationId xmlns:a16="http://schemas.microsoft.com/office/drawing/2014/main" id="{C3750F9B-D4A6-43B2-AF04-5624F6492F9E}"/>
              </a:ext>
            </a:extLst>
          </p:cNvPr>
          <p:cNvSpPr/>
          <p:nvPr/>
        </p:nvSpPr>
        <p:spPr>
          <a:xfrm>
            <a:off x="64423" y="3994968"/>
            <a:ext cx="6096000" cy="1815882"/>
          </a:xfrm>
          <a:prstGeom prst="rect">
            <a:avLst/>
          </a:prstGeom>
        </p:spPr>
        <p:txBody>
          <a:bodyPr>
            <a:spAutoFit/>
          </a:bodyPr>
          <a:lstStyle/>
          <a:p>
            <a:r>
              <a:rPr lang="en-GB" sz="2800" b="1" dirty="0">
                <a:latin typeface="NTPreCursive" panose="03000400000000000000" pitchFamily="66" charset="0"/>
              </a:rPr>
              <a:t>Importance of Homework</a:t>
            </a:r>
          </a:p>
          <a:p>
            <a:pPr>
              <a:buFont typeface="Arial" panose="020B0604020202020204" pitchFamily="34" charset="0"/>
              <a:buChar char="•"/>
            </a:pPr>
            <a:r>
              <a:rPr lang="en-GB" sz="2800" dirty="0">
                <a:latin typeface="NTPreCursive" panose="03000400000000000000" pitchFamily="66" charset="0"/>
              </a:rPr>
              <a:t>Reinforces learning</a:t>
            </a:r>
          </a:p>
          <a:p>
            <a:pPr>
              <a:buFont typeface="Arial" panose="020B0604020202020204" pitchFamily="34" charset="0"/>
              <a:buChar char="•"/>
            </a:pPr>
            <a:r>
              <a:rPr lang="en-GB" sz="2800" dirty="0">
                <a:latin typeface="NTPreCursive" panose="03000400000000000000" pitchFamily="66" charset="0"/>
              </a:rPr>
              <a:t>Builds independence</a:t>
            </a:r>
          </a:p>
          <a:p>
            <a:pPr>
              <a:buFont typeface="Arial" panose="020B0604020202020204" pitchFamily="34" charset="0"/>
              <a:buChar char="•"/>
            </a:pPr>
            <a:r>
              <a:rPr lang="en-GB" sz="2800" dirty="0">
                <a:latin typeface="NTPreCursive" panose="03000400000000000000" pitchFamily="66" charset="0"/>
              </a:rPr>
              <a:t>Helps identify gaps</a:t>
            </a:r>
          </a:p>
        </p:txBody>
      </p:sp>
      <p:sp>
        <p:nvSpPr>
          <p:cNvPr id="7" name="Rectangle 6">
            <a:extLst>
              <a:ext uri="{FF2B5EF4-FFF2-40B4-BE49-F238E27FC236}">
                <a16:creationId xmlns:a16="http://schemas.microsoft.com/office/drawing/2014/main" id="{DFFEE1D6-C6FF-4485-8CDE-C9E84A3C3A2A}"/>
              </a:ext>
            </a:extLst>
          </p:cNvPr>
          <p:cNvSpPr/>
          <p:nvPr/>
        </p:nvSpPr>
        <p:spPr>
          <a:xfrm>
            <a:off x="3353029" y="152923"/>
            <a:ext cx="6096000" cy="954107"/>
          </a:xfrm>
          <a:prstGeom prst="rect">
            <a:avLst/>
          </a:prstGeom>
        </p:spPr>
        <p:txBody>
          <a:bodyPr>
            <a:spAutoFit/>
          </a:bodyPr>
          <a:lstStyle/>
          <a:p>
            <a:pPr lvl="0" defTabSz="914400" eaLnBrk="0" fontAlgn="base" hangingPunct="0">
              <a:spcBef>
                <a:spcPct val="0"/>
              </a:spcBef>
              <a:spcAft>
                <a:spcPct val="0"/>
              </a:spcAft>
            </a:pPr>
            <a:r>
              <a:rPr lang="en-US" altLang="en-US" sz="2800" u="sng" dirty="0">
                <a:highlight>
                  <a:srgbClr val="FFFF00"/>
                </a:highlight>
                <a:latin typeface="NTPreCursive" panose="03000400000000000000" pitchFamily="66" charset="0"/>
              </a:rPr>
              <a:t>How Parents Can Help at Home</a:t>
            </a:r>
          </a:p>
          <a:p>
            <a:pPr lvl="0" defTabSz="914400" eaLnBrk="0" fontAlgn="base" hangingPunct="0">
              <a:spcBef>
                <a:spcPct val="0"/>
              </a:spcBef>
              <a:spcAft>
                <a:spcPct val="0"/>
              </a:spcAft>
            </a:pPr>
            <a:r>
              <a:rPr lang="en-US" altLang="en-US" sz="2800" b="1" dirty="0">
                <a:highlight>
                  <a:srgbClr val="FFFF00"/>
                </a:highlight>
                <a:latin typeface="NTPreCursive" panose="03000400000000000000" pitchFamily="66" charset="0"/>
              </a:rPr>
              <a:t>Short and regular practice works best.</a:t>
            </a:r>
          </a:p>
        </p:txBody>
      </p:sp>
      <p:sp>
        <p:nvSpPr>
          <p:cNvPr id="8" name="Rectangle 7">
            <a:extLst>
              <a:ext uri="{FF2B5EF4-FFF2-40B4-BE49-F238E27FC236}">
                <a16:creationId xmlns:a16="http://schemas.microsoft.com/office/drawing/2014/main" id="{5DE0935E-241C-4453-8F90-A02FB39FC256}"/>
              </a:ext>
            </a:extLst>
          </p:cNvPr>
          <p:cNvSpPr/>
          <p:nvPr/>
        </p:nvSpPr>
        <p:spPr>
          <a:xfrm>
            <a:off x="8765026" y="322200"/>
            <a:ext cx="3845956" cy="1569660"/>
          </a:xfrm>
          <a:prstGeom prst="rect">
            <a:avLst/>
          </a:prstGeom>
        </p:spPr>
        <p:txBody>
          <a:bodyPr wrap="square">
            <a:spAutoFit/>
          </a:bodyPr>
          <a:lstStyle/>
          <a:p>
            <a:r>
              <a:rPr lang="en-GB" sz="3200" dirty="0">
                <a:latin typeface="NTPreCursive" panose="03000400000000000000" pitchFamily="66" charset="0"/>
                <a:cs typeface="Arial" panose="020B0604020202020204" pitchFamily="34" charset="0"/>
              </a:rPr>
              <a:t>Practice reading and understanding the 12-hour analogue clock</a:t>
            </a:r>
          </a:p>
        </p:txBody>
      </p:sp>
      <p:sp>
        <p:nvSpPr>
          <p:cNvPr id="9" name="Rectangle 8">
            <a:extLst>
              <a:ext uri="{FF2B5EF4-FFF2-40B4-BE49-F238E27FC236}">
                <a16:creationId xmlns:a16="http://schemas.microsoft.com/office/drawing/2014/main" id="{2DEBC612-FBCD-4D68-8B48-C31949514FE1}"/>
              </a:ext>
            </a:extLst>
          </p:cNvPr>
          <p:cNvSpPr/>
          <p:nvPr/>
        </p:nvSpPr>
        <p:spPr>
          <a:xfrm>
            <a:off x="9404865" y="4719918"/>
            <a:ext cx="2354131" cy="1815882"/>
          </a:xfrm>
          <a:prstGeom prst="rect">
            <a:avLst/>
          </a:prstGeom>
        </p:spPr>
        <p:txBody>
          <a:bodyPr wrap="square">
            <a:spAutoFit/>
          </a:bodyPr>
          <a:lstStyle/>
          <a:p>
            <a:r>
              <a:rPr lang="en-GB" sz="2800" dirty="0">
                <a:latin typeface="NTPreCursive" panose="03000400000000000000" pitchFamily="66" charset="0"/>
                <a:cs typeface="Arial" panose="020B0604020202020204" pitchFamily="34" charset="0"/>
              </a:rPr>
              <a:t>Reading and writing numbers (written and digit form) within 100</a:t>
            </a:r>
          </a:p>
        </p:txBody>
      </p:sp>
    </p:spTree>
    <p:extLst>
      <p:ext uri="{BB962C8B-B14F-4D97-AF65-F5344CB8AC3E}">
        <p14:creationId xmlns:p14="http://schemas.microsoft.com/office/powerpoint/2010/main" val="66378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F4AD83-33A9-4E54-A49D-C70AD679E0A5}"/>
              </a:ext>
            </a:extLst>
          </p:cNvPr>
          <p:cNvSpPr/>
          <p:nvPr/>
        </p:nvSpPr>
        <p:spPr>
          <a:xfrm>
            <a:off x="765673" y="428178"/>
            <a:ext cx="11020697" cy="5078313"/>
          </a:xfrm>
          <a:prstGeom prst="rect">
            <a:avLst/>
          </a:prstGeom>
        </p:spPr>
        <p:txBody>
          <a:bodyPr wrap="square">
            <a:spAutoFit/>
          </a:bodyPr>
          <a:lstStyle/>
          <a:p>
            <a:pPr algn="ctr"/>
            <a:r>
              <a:rPr lang="en-GB" sz="4000" u="sng" dirty="0">
                <a:latin typeface="NTPreCursive" panose="03000400000000000000" pitchFamily="66" charset="0"/>
              </a:rPr>
              <a:t>Why Maths is important in Year 1</a:t>
            </a:r>
          </a:p>
          <a:p>
            <a:pPr algn="ctr"/>
            <a:endParaRPr lang="en-GB" sz="4000" u="sng" dirty="0">
              <a:latin typeface="NTPreCursive" panose="03000400000000000000" pitchFamily="66" charset="0"/>
            </a:endParaRPr>
          </a:p>
          <a:p>
            <a:pPr marL="571500" indent="-571500" algn="ctr">
              <a:buFont typeface="Arial" panose="020B0604020202020204" pitchFamily="34" charset="0"/>
              <a:buChar char="•"/>
            </a:pPr>
            <a:endParaRPr lang="en-GB" sz="4000" u="sng" dirty="0">
              <a:latin typeface="NTPreCursive" panose="03000400000000000000" pitchFamily="66" charset="0"/>
            </a:endParaRPr>
          </a:p>
          <a:p>
            <a:pPr marL="571500" indent="-571500">
              <a:buFont typeface="Arial" panose="020B0604020202020204" pitchFamily="34" charset="0"/>
              <a:buChar char="•"/>
            </a:pPr>
            <a:r>
              <a:rPr lang="en-GB" sz="4000" dirty="0">
                <a:latin typeface="NTPreCursive" panose="03000400000000000000" pitchFamily="66" charset="0"/>
              </a:rPr>
              <a:t>Builds strong number foundations</a:t>
            </a:r>
          </a:p>
          <a:p>
            <a:pPr marL="571500" indent="-571500">
              <a:buFont typeface="Arial" panose="020B0604020202020204" pitchFamily="34" charset="0"/>
              <a:buChar char="•"/>
            </a:pPr>
            <a:r>
              <a:rPr lang="en-GB" sz="4000" dirty="0">
                <a:latin typeface="NTPreCursive" panose="03000400000000000000" pitchFamily="66" charset="0"/>
              </a:rPr>
              <a:t>Develops problem-solving skills</a:t>
            </a:r>
          </a:p>
          <a:p>
            <a:pPr marL="571500" indent="-571500">
              <a:buFont typeface="Arial" panose="020B0604020202020204" pitchFamily="34" charset="0"/>
              <a:buChar char="•"/>
            </a:pPr>
            <a:r>
              <a:rPr lang="en-GB" sz="4000" dirty="0">
                <a:latin typeface="NTPreCursive" panose="03000400000000000000" pitchFamily="66" charset="0"/>
              </a:rPr>
              <a:t>Supports everyday life (time, money, measure)</a:t>
            </a:r>
          </a:p>
          <a:p>
            <a:pPr marL="571500" indent="-571500">
              <a:buFont typeface="Arial" panose="020B0604020202020204" pitchFamily="34" charset="0"/>
              <a:buChar char="•"/>
            </a:pPr>
            <a:r>
              <a:rPr lang="en-GB" sz="4000" dirty="0">
                <a:latin typeface="NTPreCursive" panose="03000400000000000000" pitchFamily="66" charset="0"/>
              </a:rPr>
              <a:t>Builds confidence and resilience</a:t>
            </a:r>
          </a:p>
          <a:p>
            <a:r>
              <a:rPr lang="en-GB" sz="4400" dirty="0">
                <a:latin typeface="NTPreCursive" panose="03000400000000000000" pitchFamily="66" charset="0"/>
              </a:rPr>
              <a:t> </a:t>
            </a:r>
          </a:p>
        </p:txBody>
      </p:sp>
      <p:pic>
        <p:nvPicPr>
          <p:cNvPr id="1028" name="Picture 4" descr="Image03 - Cartoon Thinking Clipart Png,Thinking Face Png - free transparent  png images - pngaaa.com">
            <a:extLst>
              <a:ext uri="{FF2B5EF4-FFF2-40B4-BE49-F238E27FC236}">
                <a16:creationId xmlns:a16="http://schemas.microsoft.com/office/drawing/2014/main" id="{7D438119-F62E-427F-864A-4CB0123FE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5402" y="2490498"/>
            <a:ext cx="2250968" cy="263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77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566507-ED85-431E-8CD8-42B16ADBDA0F}"/>
              </a:ext>
            </a:extLst>
          </p:cNvPr>
          <p:cNvSpPr/>
          <p:nvPr/>
        </p:nvSpPr>
        <p:spPr>
          <a:xfrm>
            <a:off x="252549" y="474677"/>
            <a:ext cx="11673840" cy="4832092"/>
          </a:xfrm>
          <a:prstGeom prst="rect">
            <a:avLst/>
          </a:prstGeom>
        </p:spPr>
        <p:txBody>
          <a:bodyPr wrap="square">
            <a:spAutoFit/>
          </a:bodyPr>
          <a:lstStyle/>
          <a:p>
            <a:pPr algn="ctr"/>
            <a:r>
              <a:rPr lang="en-GB" sz="4400" u="sng" dirty="0">
                <a:latin typeface="NTPreCursive" panose="03000400000000000000" pitchFamily="66" charset="0"/>
              </a:rPr>
              <a:t>Our approach – Maths Mastery</a:t>
            </a:r>
          </a:p>
          <a:p>
            <a:pPr algn="ctr"/>
            <a:endParaRPr lang="en-GB" sz="4400" u="sng" dirty="0">
              <a:latin typeface="NTPreCursive" panose="03000400000000000000" pitchFamily="66" charset="0"/>
            </a:endParaRPr>
          </a:p>
          <a:p>
            <a:r>
              <a:rPr lang="en-GB" sz="4400" u="sng" dirty="0">
                <a:latin typeface="NTPreCursive" panose="03000400000000000000" pitchFamily="66" charset="0"/>
              </a:rPr>
              <a:t>Children learn maths through:</a:t>
            </a:r>
          </a:p>
          <a:p>
            <a:pPr>
              <a:buFont typeface="Arial" panose="020B0604020202020204" pitchFamily="34" charset="0"/>
              <a:buChar char="•"/>
            </a:pPr>
            <a:r>
              <a:rPr lang="en-GB" sz="4400" dirty="0">
                <a:latin typeface="NTPreCursive" panose="03000400000000000000" pitchFamily="66" charset="0"/>
              </a:rPr>
              <a:t>Focusing on deep understanding </a:t>
            </a:r>
          </a:p>
          <a:p>
            <a:pPr>
              <a:buFont typeface="Arial" panose="020B0604020202020204" pitchFamily="34" charset="0"/>
              <a:buChar char="•"/>
            </a:pPr>
            <a:r>
              <a:rPr lang="en-GB" sz="4400" dirty="0">
                <a:latin typeface="NTPreCursive" panose="03000400000000000000" pitchFamily="66" charset="0"/>
              </a:rPr>
              <a:t>Small steps learning</a:t>
            </a:r>
          </a:p>
          <a:p>
            <a:pPr>
              <a:buFont typeface="Arial" panose="020B0604020202020204" pitchFamily="34" charset="0"/>
              <a:buChar char="•"/>
            </a:pPr>
            <a:r>
              <a:rPr lang="en-GB" sz="4400" dirty="0">
                <a:latin typeface="NTPreCursive" panose="03000400000000000000" pitchFamily="66" charset="0"/>
              </a:rPr>
              <a:t>Use of concrete, pictorial and abstract methods</a:t>
            </a:r>
          </a:p>
          <a:p>
            <a:pPr>
              <a:buFont typeface="Arial" panose="020B0604020202020204" pitchFamily="34" charset="0"/>
              <a:buChar char="•"/>
            </a:pPr>
            <a:r>
              <a:rPr lang="en-GB" sz="4400" dirty="0">
                <a:latin typeface="NTPreCursive" panose="03000400000000000000" pitchFamily="66" charset="0"/>
              </a:rPr>
              <a:t>Everyone can succeed in maths</a:t>
            </a:r>
          </a:p>
        </p:txBody>
      </p:sp>
      <p:pic>
        <p:nvPicPr>
          <p:cNvPr id="3" name="Picture 2">
            <a:extLst>
              <a:ext uri="{FF2B5EF4-FFF2-40B4-BE49-F238E27FC236}">
                <a16:creationId xmlns:a16="http://schemas.microsoft.com/office/drawing/2014/main" id="{8EB1867D-8291-4CC2-BD9B-29DF89070C59}"/>
              </a:ext>
            </a:extLst>
          </p:cNvPr>
          <p:cNvPicPr>
            <a:picLocks noChangeAspect="1"/>
          </p:cNvPicPr>
          <p:nvPr/>
        </p:nvPicPr>
        <p:blipFill>
          <a:blip r:embed="rId3"/>
          <a:stretch>
            <a:fillRect/>
          </a:stretch>
        </p:blipFill>
        <p:spPr>
          <a:xfrm>
            <a:off x="10361804" y="4782158"/>
            <a:ext cx="1433957" cy="1430261"/>
          </a:xfrm>
          <a:prstGeom prst="rect">
            <a:avLst/>
          </a:prstGeom>
        </p:spPr>
      </p:pic>
      <p:pic>
        <p:nvPicPr>
          <p:cNvPr id="5" name="Picture 4">
            <a:extLst>
              <a:ext uri="{FF2B5EF4-FFF2-40B4-BE49-F238E27FC236}">
                <a16:creationId xmlns:a16="http://schemas.microsoft.com/office/drawing/2014/main" id="{AC93779E-AC21-47C4-97BA-8FD5DB9FADB2}"/>
              </a:ext>
            </a:extLst>
          </p:cNvPr>
          <p:cNvPicPr>
            <a:picLocks noChangeAspect="1"/>
          </p:cNvPicPr>
          <p:nvPr/>
        </p:nvPicPr>
        <p:blipFill>
          <a:blip r:embed="rId4"/>
          <a:stretch>
            <a:fillRect/>
          </a:stretch>
        </p:blipFill>
        <p:spPr>
          <a:xfrm>
            <a:off x="7642281" y="2390590"/>
            <a:ext cx="4153480" cy="1000265"/>
          </a:xfrm>
          <a:prstGeom prst="rect">
            <a:avLst/>
          </a:prstGeom>
        </p:spPr>
      </p:pic>
    </p:spTree>
    <p:extLst>
      <p:ext uri="{BB962C8B-B14F-4D97-AF65-F5344CB8AC3E}">
        <p14:creationId xmlns:p14="http://schemas.microsoft.com/office/powerpoint/2010/main" val="458901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FEDB8-5E15-47C3-B3CF-590B7AD60F3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86E91AB-3141-4FB9-B0F7-8C9D297BBF81}"/>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E75C9F76-5670-4F63-837B-7B601B1442C9}"/>
              </a:ext>
            </a:extLst>
          </p:cNvPr>
          <p:cNvPicPr>
            <a:picLocks noChangeAspect="1"/>
          </p:cNvPicPr>
          <p:nvPr/>
        </p:nvPicPr>
        <p:blipFill>
          <a:blip r:embed="rId3"/>
          <a:stretch>
            <a:fillRect/>
          </a:stretch>
        </p:blipFill>
        <p:spPr>
          <a:xfrm>
            <a:off x="243806" y="176463"/>
            <a:ext cx="11403110" cy="6036940"/>
          </a:xfrm>
          <a:prstGeom prst="rect">
            <a:avLst/>
          </a:prstGeom>
        </p:spPr>
      </p:pic>
    </p:spTree>
    <p:extLst>
      <p:ext uri="{BB962C8B-B14F-4D97-AF65-F5344CB8AC3E}">
        <p14:creationId xmlns:p14="http://schemas.microsoft.com/office/powerpoint/2010/main" val="365810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A4367F-7D96-499E-93C5-2B76BD2FFA6B}"/>
              </a:ext>
            </a:extLst>
          </p:cNvPr>
          <p:cNvSpPr/>
          <p:nvPr/>
        </p:nvSpPr>
        <p:spPr>
          <a:xfrm>
            <a:off x="265611" y="552889"/>
            <a:ext cx="9343610" cy="6524863"/>
          </a:xfrm>
          <a:prstGeom prst="rect">
            <a:avLst/>
          </a:prstGeom>
        </p:spPr>
        <p:txBody>
          <a:bodyPr wrap="square">
            <a:spAutoFit/>
          </a:bodyPr>
          <a:lstStyle/>
          <a:p>
            <a:pPr algn="ctr"/>
            <a:r>
              <a:rPr lang="en-GB" sz="4000" u="sng" dirty="0">
                <a:latin typeface="NTPreCursive" panose="03000400000000000000" pitchFamily="66" charset="0"/>
              </a:rPr>
              <a:t>Key Maths Skills in Year 1</a:t>
            </a:r>
          </a:p>
          <a:p>
            <a:r>
              <a:rPr lang="en-GB" sz="4000" dirty="0">
                <a:latin typeface="NTPreCursive" panose="03000400000000000000" pitchFamily="66" charset="0"/>
              </a:rPr>
              <a:t>By the end of Year 1 children should be able to:</a:t>
            </a:r>
          </a:p>
          <a:p>
            <a:endParaRPr lang="en-GB" sz="4000" dirty="0">
              <a:latin typeface="NTPreCursive" panose="03000400000000000000" pitchFamily="66" charset="0"/>
            </a:endParaRPr>
          </a:p>
          <a:p>
            <a:pPr lvl="0" defTabSz="914400" eaLnBrk="0" fontAlgn="base" hangingPunct="0">
              <a:spcBef>
                <a:spcPct val="0"/>
              </a:spcBef>
              <a:spcAft>
                <a:spcPct val="0"/>
              </a:spcAft>
              <a:buFontTx/>
              <a:buChar char="•"/>
            </a:pPr>
            <a:r>
              <a:rPr lang="en-US" altLang="en-US" sz="4000" dirty="0">
                <a:latin typeface="NTPreCursive" panose="03000400000000000000" pitchFamily="66" charset="0"/>
              </a:rPr>
              <a:t>Count to and across 100</a:t>
            </a:r>
          </a:p>
          <a:p>
            <a:pPr lvl="0" defTabSz="914400" eaLnBrk="0" fontAlgn="base" hangingPunct="0">
              <a:spcBef>
                <a:spcPct val="0"/>
              </a:spcBef>
              <a:spcAft>
                <a:spcPct val="0"/>
              </a:spcAft>
              <a:buFontTx/>
              <a:buChar char="•"/>
            </a:pPr>
            <a:r>
              <a:rPr lang="en-US" altLang="en-US" sz="4000" dirty="0">
                <a:latin typeface="NTPreCursive" panose="03000400000000000000" pitchFamily="66" charset="0"/>
              </a:rPr>
              <a:t>Read and write numbers to 100</a:t>
            </a:r>
          </a:p>
          <a:p>
            <a:pPr lvl="0" defTabSz="914400" eaLnBrk="0" fontAlgn="base" hangingPunct="0">
              <a:spcBef>
                <a:spcPct val="0"/>
              </a:spcBef>
              <a:spcAft>
                <a:spcPct val="0"/>
              </a:spcAft>
              <a:buFontTx/>
              <a:buChar char="•"/>
            </a:pPr>
            <a:r>
              <a:rPr lang="en-US" altLang="en-US" sz="4000" dirty="0">
                <a:latin typeface="NTPreCursive" panose="03000400000000000000" pitchFamily="66" charset="0"/>
              </a:rPr>
              <a:t>Add and subtract within 20</a:t>
            </a:r>
          </a:p>
          <a:p>
            <a:pPr lvl="0" defTabSz="914400" eaLnBrk="0" fontAlgn="base" hangingPunct="0">
              <a:spcBef>
                <a:spcPct val="0"/>
              </a:spcBef>
              <a:spcAft>
                <a:spcPct val="0"/>
              </a:spcAft>
              <a:buFontTx/>
              <a:buChar char="•"/>
            </a:pPr>
            <a:r>
              <a:rPr lang="en-US" altLang="en-US" sz="4000" dirty="0">
                <a:latin typeface="NTPreCursive" panose="03000400000000000000" pitchFamily="66" charset="0"/>
              </a:rPr>
              <a:t>Understand place value (tens and ones)</a:t>
            </a:r>
          </a:p>
          <a:p>
            <a:pPr lvl="0" defTabSz="914400" eaLnBrk="0" fontAlgn="base" hangingPunct="0">
              <a:spcBef>
                <a:spcPct val="0"/>
              </a:spcBef>
              <a:spcAft>
                <a:spcPct val="0"/>
              </a:spcAft>
              <a:buFontTx/>
              <a:buChar char="•"/>
            </a:pPr>
            <a:r>
              <a:rPr lang="en-US" altLang="en-US" sz="4000" dirty="0">
                <a:latin typeface="NTPreCursive" panose="03000400000000000000" pitchFamily="66" charset="0"/>
              </a:rPr>
              <a:t>Recognise basic shapes</a:t>
            </a:r>
          </a:p>
          <a:p>
            <a:pPr lvl="0" defTabSz="914400" eaLnBrk="0" fontAlgn="base" hangingPunct="0">
              <a:spcBef>
                <a:spcPct val="0"/>
              </a:spcBef>
              <a:spcAft>
                <a:spcPct val="0"/>
              </a:spcAft>
              <a:buFontTx/>
              <a:buChar char="•"/>
            </a:pPr>
            <a:r>
              <a:rPr lang="en-US" altLang="en-US" sz="4000" dirty="0">
                <a:latin typeface="NTPreCursive" panose="03000400000000000000" pitchFamily="66" charset="0"/>
              </a:rPr>
              <a:t>Tell the time (to the hour and half hour) </a:t>
            </a:r>
          </a:p>
          <a:p>
            <a:endParaRPr lang="en-GB" sz="4000" b="1" dirty="0">
              <a:latin typeface="NTPreCursive" panose="03000400000000000000" pitchFamily="66" charset="0"/>
            </a:endParaRPr>
          </a:p>
          <a:p>
            <a:endParaRPr lang="en-GB" dirty="0">
              <a:latin typeface="NTPreCursive" panose="03000400000000000000" pitchFamily="66" charset="0"/>
            </a:endParaRPr>
          </a:p>
        </p:txBody>
      </p:sp>
    </p:spTree>
    <p:extLst>
      <p:ext uri="{BB962C8B-B14F-4D97-AF65-F5344CB8AC3E}">
        <p14:creationId xmlns:p14="http://schemas.microsoft.com/office/powerpoint/2010/main" val="2868533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0FC594-B8A9-4FA2-A3BB-372DEF365F9E}"/>
              </a:ext>
            </a:extLst>
          </p:cNvPr>
          <p:cNvSpPr/>
          <p:nvPr/>
        </p:nvSpPr>
        <p:spPr>
          <a:xfrm>
            <a:off x="352925" y="462080"/>
            <a:ext cx="10523622" cy="3170099"/>
          </a:xfrm>
          <a:prstGeom prst="rect">
            <a:avLst/>
          </a:prstGeom>
        </p:spPr>
        <p:txBody>
          <a:bodyPr wrap="square">
            <a:spAutoFit/>
          </a:bodyPr>
          <a:lstStyle/>
          <a:p>
            <a:pPr algn="ctr"/>
            <a:r>
              <a:rPr lang="en-GB" sz="4000" u="sng" dirty="0">
                <a:latin typeface="NTPreCursive" panose="03000400000000000000" pitchFamily="66" charset="0"/>
              </a:rPr>
              <a:t>How we teach maths</a:t>
            </a:r>
          </a:p>
          <a:p>
            <a:pPr marL="571500" indent="-571500">
              <a:buFont typeface="Arial" panose="020B0604020202020204" pitchFamily="34" charset="0"/>
              <a:buChar char="•"/>
            </a:pPr>
            <a:endParaRPr lang="en-GB" sz="4000" dirty="0">
              <a:latin typeface="NTPreCursive" panose="03000400000000000000" pitchFamily="66" charset="0"/>
            </a:endParaRPr>
          </a:p>
          <a:p>
            <a:pPr marL="571500" indent="-571500">
              <a:buFont typeface="Arial" panose="020B0604020202020204" pitchFamily="34" charset="0"/>
              <a:buChar char="•"/>
            </a:pPr>
            <a:r>
              <a:rPr lang="en-GB" sz="4000" dirty="0">
                <a:latin typeface="NTPreCursive" panose="03000400000000000000" pitchFamily="66" charset="0"/>
              </a:rPr>
              <a:t>Use of manipulatives (counters, cubes)</a:t>
            </a:r>
          </a:p>
          <a:p>
            <a:pPr marL="571500" indent="-571500">
              <a:buFont typeface="Arial" panose="020B0604020202020204" pitchFamily="34" charset="0"/>
              <a:buChar char="•"/>
            </a:pPr>
            <a:r>
              <a:rPr lang="en-GB" sz="4000" dirty="0">
                <a:latin typeface="NTPreCursive" panose="03000400000000000000" pitchFamily="66" charset="0"/>
              </a:rPr>
              <a:t>Visual representations (number lines, part-whole models)</a:t>
            </a:r>
          </a:p>
          <a:p>
            <a:pPr marL="571500" indent="-571500">
              <a:buFont typeface="Arial" panose="020B0604020202020204" pitchFamily="34" charset="0"/>
              <a:buChar char="•"/>
            </a:pPr>
            <a:r>
              <a:rPr lang="en-GB" sz="4000" dirty="0">
                <a:latin typeface="NTPreCursive" panose="03000400000000000000" pitchFamily="66" charset="0"/>
              </a:rPr>
              <a:t>Mathematical talk and reasoning</a:t>
            </a:r>
          </a:p>
        </p:txBody>
      </p:sp>
      <p:pic>
        <p:nvPicPr>
          <p:cNvPr id="3" name="Picture 2" descr="Base 10 Dienes Blocks Coloured Starter ...">
            <a:extLst>
              <a:ext uri="{FF2B5EF4-FFF2-40B4-BE49-F238E27FC236}">
                <a16:creationId xmlns:a16="http://schemas.microsoft.com/office/drawing/2014/main" id="{D1EF6F0C-0D52-41A0-8816-EF7F966B99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652" y="3800546"/>
            <a:ext cx="2148594" cy="21485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Giant Magnetic Ten-Frame Set ...">
            <a:extLst>
              <a:ext uri="{FF2B5EF4-FFF2-40B4-BE49-F238E27FC236}">
                <a16:creationId xmlns:a16="http://schemas.microsoft.com/office/drawing/2014/main" id="{02318D46-64BB-40E3-B356-777FE6A31C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9828" y="3800546"/>
            <a:ext cx="2413245" cy="22784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9264E24-CE39-45F1-801C-4510A776F8DE}"/>
              </a:ext>
            </a:extLst>
          </p:cNvPr>
          <p:cNvPicPr>
            <a:picLocks noChangeAspect="1"/>
          </p:cNvPicPr>
          <p:nvPr/>
        </p:nvPicPr>
        <p:blipFill>
          <a:blip r:embed="rId5"/>
          <a:stretch>
            <a:fillRect/>
          </a:stretch>
        </p:blipFill>
        <p:spPr>
          <a:xfrm>
            <a:off x="6570348" y="3814150"/>
            <a:ext cx="2111480" cy="2104072"/>
          </a:xfrm>
          <a:prstGeom prst="rect">
            <a:avLst/>
          </a:prstGeom>
        </p:spPr>
      </p:pic>
      <p:pic>
        <p:nvPicPr>
          <p:cNvPr id="6" name="Picture 5">
            <a:extLst>
              <a:ext uri="{FF2B5EF4-FFF2-40B4-BE49-F238E27FC236}">
                <a16:creationId xmlns:a16="http://schemas.microsoft.com/office/drawing/2014/main" id="{E6E91A6E-81F3-4830-B523-C2CADDC59178}"/>
              </a:ext>
            </a:extLst>
          </p:cNvPr>
          <p:cNvPicPr>
            <a:picLocks noChangeAspect="1"/>
          </p:cNvPicPr>
          <p:nvPr/>
        </p:nvPicPr>
        <p:blipFill>
          <a:blip r:embed="rId6"/>
          <a:stretch>
            <a:fillRect/>
          </a:stretch>
        </p:blipFill>
        <p:spPr>
          <a:xfrm>
            <a:off x="9309608" y="3784947"/>
            <a:ext cx="2438740" cy="2162477"/>
          </a:xfrm>
          <a:prstGeom prst="rect">
            <a:avLst/>
          </a:prstGeom>
        </p:spPr>
      </p:pic>
    </p:spTree>
    <p:extLst>
      <p:ext uri="{BB962C8B-B14F-4D97-AF65-F5344CB8AC3E}">
        <p14:creationId xmlns:p14="http://schemas.microsoft.com/office/powerpoint/2010/main" val="294716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5B3575-638F-487D-9DCF-76A508F812A2}"/>
              </a:ext>
            </a:extLst>
          </p:cNvPr>
          <p:cNvSpPr>
            <a:spLocks noGrp="1"/>
          </p:cNvSpPr>
          <p:nvPr>
            <p:ph idx="1"/>
          </p:nvPr>
        </p:nvSpPr>
        <p:spPr>
          <a:xfrm>
            <a:off x="292359" y="990600"/>
            <a:ext cx="11607282" cy="4540781"/>
          </a:xfrm>
        </p:spPr>
        <p:txBody>
          <a:bodyPr>
            <a:normAutofit fontScale="62500" lnSpcReduction="20000"/>
          </a:bodyPr>
          <a:lstStyle/>
          <a:p>
            <a:pPr marL="0" indent="0">
              <a:buNone/>
            </a:pPr>
            <a:r>
              <a:rPr lang="en-GB" sz="6500" dirty="0">
                <a:latin typeface="NTPreCursive" panose="03000400000000000000" pitchFamily="66" charset="0"/>
                <a:cs typeface="Arial" panose="020B0604020202020204" pitchFamily="34" charset="0"/>
              </a:rPr>
              <a:t>In year 1, we have:</a:t>
            </a:r>
          </a:p>
          <a:p>
            <a:r>
              <a:rPr lang="en-GB" sz="6500" dirty="0">
                <a:latin typeface="NTPreCursive" panose="03000400000000000000" pitchFamily="66" charset="0"/>
                <a:cs typeface="Arial" panose="020B0604020202020204" pitchFamily="34" charset="0"/>
              </a:rPr>
              <a:t>Daily Maths sessions lessons </a:t>
            </a:r>
          </a:p>
          <a:p>
            <a:r>
              <a:rPr lang="en-GB" sz="6500" dirty="0">
                <a:latin typeface="NTPreCursive" panose="03000400000000000000" pitchFamily="66" charset="0"/>
                <a:cs typeface="Arial" panose="020B0604020202020204" pitchFamily="34" charset="0"/>
              </a:rPr>
              <a:t>Daily arithmetic &amp; some small group Maths interventions</a:t>
            </a:r>
          </a:p>
          <a:p>
            <a:r>
              <a:rPr lang="en-GB" sz="6500" dirty="0">
                <a:latin typeface="NTPreCursive" panose="03000400000000000000" pitchFamily="66" charset="0"/>
                <a:cs typeface="Arial" panose="020B0604020202020204" pitchFamily="34" charset="0"/>
              </a:rPr>
              <a:t>Mathletics/</a:t>
            </a:r>
            <a:r>
              <a:rPr lang="en-GB" sz="6500" dirty="0" err="1">
                <a:latin typeface="NTPreCursive" panose="03000400000000000000" pitchFamily="66" charset="0"/>
                <a:cs typeface="Arial" panose="020B0604020202020204" pitchFamily="34" charset="0"/>
              </a:rPr>
              <a:t>Mathseeds</a:t>
            </a:r>
            <a:endParaRPr lang="en-GB" sz="6500" dirty="0">
              <a:latin typeface="NTPreCursive" panose="03000400000000000000" pitchFamily="66" charset="0"/>
              <a:cs typeface="Arial" panose="020B0604020202020204" pitchFamily="34" charset="0"/>
            </a:endParaRPr>
          </a:p>
          <a:p>
            <a:r>
              <a:rPr lang="en-GB" sz="6500" dirty="0">
                <a:latin typeface="NTPreCursive" panose="03000400000000000000" pitchFamily="66" charset="0"/>
                <a:cs typeface="Arial" panose="020B0604020202020204" pitchFamily="34" charset="0"/>
              </a:rPr>
              <a:t>10/10 club 20/20 club</a:t>
            </a:r>
          </a:p>
        </p:txBody>
      </p:sp>
      <p:pic>
        <p:nvPicPr>
          <p:cNvPr id="1026" name="Picture 2" descr="Mathletics Students – Apps on Google Play">
            <a:extLst>
              <a:ext uri="{FF2B5EF4-FFF2-40B4-BE49-F238E27FC236}">
                <a16:creationId xmlns:a16="http://schemas.microsoft.com/office/drawing/2014/main" id="{AB437154-407B-4958-9C5D-54D95E03B2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1894" y="4597631"/>
            <a:ext cx="1601065" cy="16010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B09E5C9-A552-498D-8A1A-E43C69184E30}"/>
              </a:ext>
            </a:extLst>
          </p:cNvPr>
          <p:cNvPicPr>
            <a:picLocks noChangeAspect="1"/>
          </p:cNvPicPr>
          <p:nvPr/>
        </p:nvPicPr>
        <p:blipFill>
          <a:blip r:embed="rId4"/>
          <a:stretch>
            <a:fillRect/>
          </a:stretch>
        </p:blipFill>
        <p:spPr>
          <a:xfrm>
            <a:off x="7393045" y="107420"/>
            <a:ext cx="1981477" cy="2076740"/>
          </a:xfrm>
          <a:prstGeom prst="rect">
            <a:avLst/>
          </a:prstGeom>
        </p:spPr>
      </p:pic>
      <p:pic>
        <p:nvPicPr>
          <p:cNvPr id="8" name="Picture 7">
            <a:extLst>
              <a:ext uri="{FF2B5EF4-FFF2-40B4-BE49-F238E27FC236}">
                <a16:creationId xmlns:a16="http://schemas.microsoft.com/office/drawing/2014/main" id="{F6365C7A-4848-4D91-8FA0-AEF549EEA250}"/>
              </a:ext>
            </a:extLst>
          </p:cNvPr>
          <p:cNvPicPr>
            <a:picLocks noChangeAspect="1"/>
          </p:cNvPicPr>
          <p:nvPr/>
        </p:nvPicPr>
        <p:blipFill>
          <a:blip r:embed="rId5"/>
          <a:stretch>
            <a:fillRect/>
          </a:stretch>
        </p:blipFill>
        <p:spPr>
          <a:xfrm>
            <a:off x="9547382" y="107420"/>
            <a:ext cx="1848108" cy="2152950"/>
          </a:xfrm>
          <a:prstGeom prst="rect">
            <a:avLst/>
          </a:prstGeom>
        </p:spPr>
      </p:pic>
      <p:pic>
        <p:nvPicPr>
          <p:cNvPr id="9" name="Picture 8">
            <a:extLst>
              <a:ext uri="{FF2B5EF4-FFF2-40B4-BE49-F238E27FC236}">
                <a16:creationId xmlns:a16="http://schemas.microsoft.com/office/drawing/2014/main" id="{10C37B7D-FB77-41D5-88DA-72A9A5BF9977}"/>
              </a:ext>
            </a:extLst>
          </p:cNvPr>
          <p:cNvPicPr>
            <a:picLocks noChangeAspect="1"/>
          </p:cNvPicPr>
          <p:nvPr/>
        </p:nvPicPr>
        <p:blipFill>
          <a:blip r:embed="rId6"/>
          <a:stretch>
            <a:fillRect/>
          </a:stretch>
        </p:blipFill>
        <p:spPr>
          <a:xfrm>
            <a:off x="8109103" y="3260990"/>
            <a:ext cx="3620005" cy="1086002"/>
          </a:xfrm>
          <a:prstGeom prst="rect">
            <a:avLst/>
          </a:prstGeom>
        </p:spPr>
      </p:pic>
      <p:pic>
        <p:nvPicPr>
          <p:cNvPr id="10" name="Picture 9">
            <a:extLst>
              <a:ext uri="{FF2B5EF4-FFF2-40B4-BE49-F238E27FC236}">
                <a16:creationId xmlns:a16="http://schemas.microsoft.com/office/drawing/2014/main" id="{96FDEC03-A182-488B-B30C-9C4236D79AC5}"/>
              </a:ext>
            </a:extLst>
          </p:cNvPr>
          <p:cNvPicPr>
            <a:picLocks noChangeAspect="1"/>
          </p:cNvPicPr>
          <p:nvPr/>
        </p:nvPicPr>
        <p:blipFill>
          <a:blip r:embed="rId7"/>
          <a:stretch>
            <a:fillRect/>
          </a:stretch>
        </p:blipFill>
        <p:spPr>
          <a:xfrm>
            <a:off x="5329943" y="3819168"/>
            <a:ext cx="1884405" cy="2769696"/>
          </a:xfrm>
          <a:prstGeom prst="rect">
            <a:avLst/>
          </a:prstGeom>
        </p:spPr>
      </p:pic>
    </p:spTree>
    <p:extLst>
      <p:ext uri="{BB962C8B-B14F-4D97-AF65-F5344CB8AC3E}">
        <p14:creationId xmlns:p14="http://schemas.microsoft.com/office/powerpoint/2010/main" val="2095640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473FC1-EC4F-4909-8AAD-7BD43CC96947}"/>
              </a:ext>
            </a:extLst>
          </p:cNvPr>
          <p:cNvSpPr/>
          <p:nvPr/>
        </p:nvSpPr>
        <p:spPr>
          <a:xfrm>
            <a:off x="352926" y="279738"/>
            <a:ext cx="11486148" cy="3170099"/>
          </a:xfrm>
          <a:prstGeom prst="rect">
            <a:avLst/>
          </a:prstGeom>
        </p:spPr>
        <p:txBody>
          <a:bodyPr wrap="square">
            <a:spAutoFit/>
          </a:bodyPr>
          <a:lstStyle/>
          <a:p>
            <a:pPr algn="ctr"/>
            <a:r>
              <a:rPr lang="en-GB" sz="4000" u="sng" dirty="0">
                <a:latin typeface="NTPreCursive" panose="03000400000000000000" pitchFamily="66" charset="0"/>
              </a:rPr>
              <a:t>Modelling a Task </a:t>
            </a:r>
          </a:p>
          <a:p>
            <a:endParaRPr lang="en-GB" sz="4000" b="1" dirty="0">
              <a:latin typeface="NTPreCursive" panose="03000400000000000000" pitchFamily="66" charset="0"/>
            </a:endParaRPr>
          </a:p>
          <a:p>
            <a:pPr algn="ctr"/>
            <a:r>
              <a:rPr lang="en-GB" sz="4000" b="1" dirty="0">
                <a:latin typeface="NTPreCursive" panose="03000400000000000000" pitchFamily="66" charset="0"/>
              </a:rPr>
              <a:t>Question:</a:t>
            </a:r>
            <a:r>
              <a:rPr lang="en-GB" sz="4000" dirty="0">
                <a:latin typeface="NTPreCursive" panose="03000400000000000000" pitchFamily="66" charset="0"/>
              </a:rPr>
              <a:t> 8 + 5 = ?</a:t>
            </a:r>
          </a:p>
          <a:p>
            <a:pPr algn="ctr"/>
            <a:endParaRPr lang="en-GB" sz="4000" dirty="0">
              <a:latin typeface="NTPreCursive" panose="03000400000000000000" pitchFamily="66" charset="0"/>
            </a:endParaRPr>
          </a:p>
          <a:p>
            <a:endParaRPr lang="en-GB" sz="4000" dirty="0">
              <a:latin typeface="NTPreCursive" panose="03000400000000000000" pitchFamily="66" charset="0"/>
            </a:endParaRPr>
          </a:p>
        </p:txBody>
      </p:sp>
    </p:spTree>
    <p:extLst>
      <p:ext uri="{BB962C8B-B14F-4D97-AF65-F5344CB8AC3E}">
        <p14:creationId xmlns:p14="http://schemas.microsoft.com/office/powerpoint/2010/main" val="3766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963B97-1990-44E3-88ED-12E143BE10F6}"/>
              </a:ext>
            </a:extLst>
          </p:cNvPr>
          <p:cNvPicPr>
            <a:picLocks noChangeAspect="1"/>
          </p:cNvPicPr>
          <p:nvPr/>
        </p:nvPicPr>
        <p:blipFill>
          <a:blip r:embed="rId3"/>
          <a:stretch>
            <a:fillRect/>
          </a:stretch>
        </p:blipFill>
        <p:spPr>
          <a:xfrm>
            <a:off x="3064043" y="200471"/>
            <a:ext cx="6903860" cy="5221199"/>
          </a:xfrm>
          <a:prstGeom prst="rect">
            <a:avLst/>
          </a:prstGeom>
        </p:spPr>
      </p:pic>
      <p:sp>
        <p:nvSpPr>
          <p:cNvPr id="4" name="Rectangle 3">
            <a:extLst>
              <a:ext uri="{FF2B5EF4-FFF2-40B4-BE49-F238E27FC236}">
                <a16:creationId xmlns:a16="http://schemas.microsoft.com/office/drawing/2014/main" id="{FBA3CAE8-F566-447E-8A49-D0602B8AF304}"/>
              </a:ext>
            </a:extLst>
          </p:cNvPr>
          <p:cNvSpPr/>
          <p:nvPr/>
        </p:nvSpPr>
        <p:spPr>
          <a:xfrm>
            <a:off x="7668126" y="481263"/>
            <a:ext cx="1973179" cy="95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93FF068-82D8-43F4-830C-2BC2D9E784FE}"/>
              </a:ext>
            </a:extLst>
          </p:cNvPr>
          <p:cNvSpPr txBox="1"/>
          <p:nvPr/>
        </p:nvSpPr>
        <p:spPr>
          <a:xfrm>
            <a:off x="8357937" y="513000"/>
            <a:ext cx="1058779" cy="923330"/>
          </a:xfrm>
          <a:prstGeom prst="rect">
            <a:avLst/>
          </a:prstGeom>
          <a:noFill/>
        </p:spPr>
        <p:txBody>
          <a:bodyPr wrap="square" rtlCol="0">
            <a:spAutoFit/>
          </a:bodyPr>
          <a:lstStyle/>
          <a:p>
            <a:r>
              <a:rPr lang="en-GB" sz="5400" dirty="0"/>
              <a:t>?</a:t>
            </a:r>
          </a:p>
        </p:txBody>
      </p:sp>
      <p:sp>
        <p:nvSpPr>
          <p:cNvPr id="6" name="TextBox 5">
            <a:extLst>
              <a:ext uri="{FF2B5EF4-FFF2-40B4-BE49-F238E27FC236}">
                <a16:creationId xmlns:a16="http://schemas.microsoft.com/office/drawing/2014/main" id="{D8709DF5-FD42-40B3-A9BE-9DE5E0B35AAB}"/>
              </a:ext>
            </a:extLst>
          </p:cNvPr>
          <p:cNvSpPr txBox="1"/>
          <p:nvPr/>
        </p:nvSpPr>
        <p:spPr>
          <a:xfrm>
            <a:off x="385011" y="705853"/>
            <a:ext cx="2352434" cy="2677656"/>
          </a:xfrm>
          <a:prstGeom prst="rect">
            <a:avLst/>
          </a:prstGeom>
          <a:noFill/>
        </p:spPr>
        <p:txBody>
          <a:bodyPr wrap="square" rtlCol="0">
            <a:spAutoFit/>
          </a:bodyPr>
          <a:lstStyle/>
          <a:p>
            <a:r>
              <a:rPr lang="en-GB" sz="2400" dirty="0"/>
              <a:t>What knowledge/skills do you think we </a:t>
            </a:r>
          </a:p>
          <a:p>
            <a:r>
              <a:rPr lang="en-GB" sz="2400" dirty="0"/>
              <a:t>need to know before working out this question?</a:t>
            </a:r>
          </a:p>
        </p:txBody>
      </p:sp>
    </p:spTree>
    <p:extLst>
      <p:ext uri="{BB962C8B-B14F-4D97-AF65-F5344CB8AC3E}">
        <p14:creationId xmlns:p14="http://schemas.microsoft.com/office/powerpoint/2010/main" val="384301427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276</TotalTime>
  <Words>1035</Words>
  <Application>Microsoft Office PowerPoint</Application>
  <PresentationFormat>Widescreen</PresentationFormat>
  <Paragraphs>127</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Gill Sans MT</vt:lpstr>
      <vt:lpstr>NTPreCursive</vt:lpstr>
      <vt:lpstr>Gallery</vt:lpstr>
      <vt:lpstr>Welcome to Year 1  Family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Sambi</dc:creator>
  <cp:lastModifiedBy>Claire Mitchell</cp:lastModifiedBy>
  <cp:revision>14</cp:revision>
  <dcterms:created xsi:type="dcterms:W3CDTF">2026-03-10T12:01:09Z</dcterms:created>
  <dcterms:modified xsi:type="dcterms:W3CDTF">2026-03-23T16:47:08Z</dcterms:modified>
</cp:coreProperties>
</file>