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61" r:id="rId3"/>
    <p:sldId id="257" r:id="rId4"/>
    <p:sldId id="258" r:id="rId5"/>
    <p:sldId id="264" r:id="rId6"/>
    <p:sldId id="259" r:id="rId7"/>
    <p:sldId id="260" r:id="rId8"/>
    <p:sldId id="265" r:id="rId9"/>
    <p:sldId id="266" r:id="rId10"/>
    <p:sldId id="267" r:id="rId11"/>
    <p:sldId id="262" r:id="rId12"/>
    <p:sldId id="263" r:id="rId13"/>
    <p:sldId id="268" r:id="rId14"/>
    <p:sldId id="269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81D7D7-41BB-4D0C-8EE6-51564F254B7B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6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30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1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92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8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62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5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6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D7D7-41BB-4D0C-8EE6-51564F254B7B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4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B81D7D7-41BB-4D0C-8EE6-51564F254B7B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CF9A29B-6C94-467F-B828-D54C1118A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4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724F-62F8-43F3-8688-F710AD122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41288"/>
            <a:ext cx="8689976" cy="2509213"/>
          </a:xfrm>
        </p:spPr>
        <p:txBody>
          <a:bodyPr/>
          <a:lstStyle/>
          <a:p>
            <a:r>
              <a:rPr lang="en-GB" dirty="0">
                <a:latin typeface="NTPreCursive" panose="03000400000000000000" pitchFamily="66" charset="0"/>
              </a:rPr>
              <a:t>Year 4 open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1139F6-782C-451F-9C24-ECE79F010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622" y="2743200"/>
            <a:ext cx="8689976" cy="1371599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NTPreCursive" panose="03000400000000000000" pitchFamily="66" charset="0"/>
              </a:rPr>
              <a:t>Monday 15</a:t>
            </a:r>
            <a:r>
              <a:rPr lang="en-GB" sz="3600" baseline="30000" dirty="0">
                <a:latin typeface="NTPreCursive" panose="03000400000000000000" pitchFamily="66" charset="0"/>
              </a:rPr>
              <a:t>th</a:t>
            </a:r>
            <a:r>
              <a:rPr lang="en-GB" sz="3600" dirty="0">
                <a:latin typeface="NTPreCursive" panose="03000400000000000000" pitchFamily="66" charset="0"/>
              </a:rPr>
              <a:t> September 2025</a:t>
            </a:r>
          </a:p>
        </p:txBody>
      </p:sp>
      <p:pic>
        <p:nvPicPr>
          <p:cNvPr id="2050" name="Picture 2" descr="Year 3 | Hollymount School">
            <a:extLst>
              <a:ext uri="{FF2B5EF4-FFF2-40B4-BE49-F238E27FC236}">
                <a16:creationId xmlns:a16="http://schemas.microsoft.com/office/drawing/2014/main" id="{7256E62D-9A03-4D73-B776-4B9ADBBA2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15"/>
          <a:stretch/>
        </p:blipFill>
        <p:spPr bwMode="auto">
          <a:xfrm>
            <a:off x="2705493" y="4023204"/>
            <a:ext cx="7024541" cy="173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7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0733BC-9A5F-4A5C-A5B8-0B95C22A0247}"/>
              </a:ext>
            </a:extLst>
          </p:cNvPr>
          <p:cNvSpPr txBox="1">
            <a:spLocks/>
          </p:cNvSpPr>
          <p:nvPr/>
        </p:nvSpPr>
        <p:spPr>
          <a:xfrm>
            <a:off x="461747" y="639121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NTPreCursive" panose="03000400000000000000" pitchFamily="66" charset="0"/>
              </a:rPr>
              <a:t>Year 4 Goals</a:t>
            </a:r>
          </a:p>
        </p:txBody>
      </p:sp>
      <p:pic>
        <p:nvPicPr>
          <p:cNvPr id="4098" name="Picture 2" descr="Maths – St Mary's RC Primary School, Battersea">
            <a:extLst>
              <a:ext uri="{FF2B5EF4-FFF2-40B4-BE49-F238E27FC236}">
                <a16:creationId xmlns:a16="http://schemas.microsoft.com/office/drawing/2014/main" id="{65AD910C-6372-47B9-BC3D-2F80CF1A2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7" y="2072081"/>
            <a:ext cx="6270613" cy="247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0 Pen Licence Literacy Writing Childrens Pupils Reward Credit Card Sized  Certificards 86x54mm Primary Teaching Services : Amazon.co.uk: Stationery &amp;  ...">
            <a:extLst>
              <a:ext uri="{FF2B5EF4-FFF2-40B4-BE49-F238E27FC236}">
                <a16:creationId xmlns:a16="http://schemas.microsoft.com/office/drawing/2014/main" id="{38823E89-4A80-4D27-8F26-3845922C9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965" y="1399404"/>
            <a:ext cx="3941288" cy="39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6A33-A300-4E44-98F4-FA9EE30C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TPreCursive" panose="03000400000000000000" pitchFamily="66" charset="0"/>
              </a:rPr>
              <a:t>Trips in Year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FCB5-BABB-43D0-8DCF-AAD40D9B8F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6117" y="1965960"/>
            <a:ext cx="10363826" cy="342410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NTPreCursive" panose="03000400000000000000" pitchFamily="66" charset="0"/>
              </a:rPr>
              <a:t>Today we had our first trip to Ark Putney which was a success!</a:t>
            </a:r>
          </a:p>
          <a:p>
            <a:pPr marL="45720" indent="0">
              <a:buNone/>
            </a:pPr>
            <a:r>
              <a:rPr lang="en-GB" sz="2400" dirty="0">
                <a:latin typeface="NTPreCursive" panose="03000400000000000000" pitchFamily="66" charset="0"/>
              </a:rPr>
              <a:t>Future trips may include: The British Museum, Natural History museum, Battersea Park, The National Gallery, Sports events (later in the year).</a:t>
            </a:r>
          </a:p>
        </p:txBody>
      </p:sp>
      <p:pic>
        <p:nvPicPr>
          <p:cNvPr id="1030" name="Picture 6" descr="Battersea Park - Wandsworth Borough Council">
            <a:extLst>
              <a:ext uri="{FF2B5EF4-FFF2-40B4-BE49-F238E27FC236}">
                <a16:creationId xmlns:a16="http://schemas.microsoft.com/office/drawing/2014/main" id="{7CD99935-C647-4252-8F73-002CC549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112" y="3875592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atural History Museum, London - Wikipedia">
            <a:extLst>
              <a:ext uri="{FF2B5EF4-FFF2-40B4-BE49-F238E27FC236}">
                <a16:creationId xmlns:a16="http://schemas.microsoft.com/office/drawing/2014/main" id="{DF4430A7-AA69-42BB-904B-1509E6380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09" y="3875592"/>
            <a:ext cx="23812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ational Gallery - Wikipedia">
            <a:extLst>
              <a:ext uri="{FF2B5EF4-FFF2-40B4-BE49-F238E27FC236}">
                <a16:creationId xmlns:a16="http://schemas.microsoft.com/office/drawing/2014/main" id="{89970F99-9159-4F5F-8A8C-5C21D400F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40" y="3794332"/>
            <a:ext cx="3560155" cy="18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9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5B28-848C-497C-97F4-9C2F325C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8599206" cy="1356360"/>
          </a:xfrm>
        </p:spPr>
        <p:txBody>
          <a:bodyPr/>
          <a:lstStyle/>
          <a:p>
            <a:r>
              <a:rPr lang="en-GB" dirty="0">
                <a:latin typeface="NTPreCursive" panose="03000400000000000000" pitchFamily="66" charset="0"/>
              </a:rPr>
              <a:t>Key dates – all will be shared and reminded on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1F827-6EB8-471D-979F-3B27C4128F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0668" y="3768602"/>
            <a:ext cx="10363826" cy="3424107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NTPreCursive" panose="03000400000000000000" pitchFamily="66" charset="0"/>
              </a:rPr>
              <a:t> Start of year mass Friday 26</a:t>
            </a:r>
            <a:r>
              <a:rPr lang="en-GB" sz="3200" baseline="30000" dirty="0">
                <a:latin typeface="NTPreCursive" panose="03000400000000000000" pitchFamily="66" charset="0"/>
              </a:rPr>
              <a:t>th</a:t>
            </a:r>
            <a:r>
              <a:rPr lang="en-GB" sz="3200" dirty="0">
                <a:latin typeface="NTPreCursive" panose="03000400000000000000" pitchFamily="66" charset="0"/>
              </a:rPr>
              <a:t> September 10:00am</a:t>
            </a:r>
          </a:p>
          <a:p>
            <a:r>
              <a:rPr lang="en-GB" sz="3200" dirty="0">
                <a:latin typeface="NTPreCursive" panose="03000400000000000000" pitchFamily="66" charset="0"/>
              </a:rPr>
              <a:t>Year 4 class assembly Thursday 9</a:t>
            </a:r>
            <a:r>
              <a:rPr lang="en-GB" sz="3200" baseline="30000" dirty="0">
                <a:latin typeface="NTPreCursive" panose="03000400000000000000" pitchFamily="66" charset="0"/>
              </a:rPr>
              <a:t>th</a:t>
            </a:r>
            <a:r>
              <a:rPr lang="en-GB" sz="3200" dirty="0">
                <a:latin typeface="NTPreCursive" panose="03000400000000000000" pitchFamily="66" charset="0"/>
              </a:rPr>
              <a:t> October  </a:t>
            </a:r>
          </a:p>
          <a:p>
            <a:r>
              <a:rPr lang="en-GB" sz="3200" dirty="0">
                <a:latin typeface="NTPreCursive" panose="03000400000000000000" pitchFamily="66" charset="0"/>
              </a:rPr>
              <a:t>Year 4 MTC June 2026 (exact dates tbc – further info will be shared at a future family learning session)</a:t>
            </a:r>
          </a:p>
        </p:txBody>
      </p:sp>
      <p:pic>
        <p:nvPicPr>
          <p:cNvPr id="5122" name="Picture 2" descr="Calendar Cartoon Images - Free Download on Freepik">
            <a:extLst>
              <a:ext uri="{FF2B5EF4-FFF2-40B4-BE49-F238E27FC236}">
                <a16:creationId xmlns:a16="http://schemas.microsoft.com/office/drawing/2014/main" id="{54D0E201-8BEA-46FD-87ED-76848FF1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281" y="489586"/>
            <a:ext cx="2285042" cy="22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12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DC6ADB-FF9A-4BE2-A76A-C5887D67D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23" y="326106"/>
            <a:ext cx="8599206" cy="1356360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NTPreCursive" panose="03000400000000000000" pitchFamily="66" charset="0"/>
              </a:rPr>
              <a:t>Prayer</a:t>
            </a:r>
          </a:p>
        </p:txBody>
      </p:sp>
      <p:pic>
        <p:nvPicPr>
          <p:cNvPr id="5122" name="Picture 2" descr="The Case for Engaging in Prayer - outreachmagazine.com">
            <a:extLst>
              <a:ext uri="{FF2B5EF4-FFF2-40B4-BE49-F238E27FC236}">
                <a16:creationId xmlns:a16="http://schemas.microsoft.com/office/drawing/2014/main" id="{4F1C4A2C-8E8B-4A88-AF94-D2B767AA3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85" y="417464"/>
            <a:ext cx="3696892" cy="231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C2367C3-2B56-4685-B40B-55185D93EE2B}"/>
              </a:ext>
            </a:extLst>
          </p:cNvPr>
          <p:cNvSpPr txBox="1">
            <a:spLocks/>
          </p:cNvSpPr>
          <p:nvPr/>
        </p:nvSpPr>
        <p:spPr>
          <a:xfrm>
            <a:off x="383341" y="1530459"/>
            <a:ext cx="667484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NTPreCursive" panose="03000400000000000000" pitchFamily="66" charset="0"/>
              </a:rPr>
              <a:t>Daily prayer in class (morning, before lunch and end of the day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BC50C8-EF72-4D75-9870-39E57B607FA2}"/>
              </a:ext>
            </a:extLst>
          </p:cNvPr>
          <p:cNvSpPr txBox="1">
            <a:spLocks/>
          </p:cNvSpPr>
          <p:nvPr/>
        </p:nvSpPr>
        <p:spPr>
          <a:xfrm>
            <a:off x="383340" y="2886819"/>
            <a:ext cx="667484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NTPreCursive" panose="03000400000000000000" pitchFamily="66" charset="0"/>
              </a:rPr>
              <a:t>Collective worship in Monday’s gospel assembly, and in class daily.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B763AD-DB8F-400B-877E-0B4345F49447}"/>
              </a:ext>
            </a:extLst>
          </p:cNvPr>
          <p:cNvSpPr txBox="1">
            <a:spLocks/>
          </p:cNvSpPr>
          <p:nvPr/>
        </p:nvSpPr>
        <p:spPr>
          <a:xfrm>
            <a:off x="383339" y="4224751"/>
            <a:ext cx="667484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NTPreCursive" panose="03000400000000000000" pitchFamily="66" charset="0"/>
              </a:rPr>
              <a:t>Regular mass at church</a:t>
            </a:r>
          </a:p>
        </p:txBody>
      </p:sp>
    </p:spTree>
    <p:extLst>
      <p:ext uri="{BB962C8B-B14F-4D97-AF65-F5344CB8AC3E}">
        <p14:creationId xmlns:p14="http://schemas.microsoft.com/office/powerpoint/2010/main" val="711149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44F1CE-5E84-4578-A84B-9E88C198015E}"/>
              </a:ext>
            </a:extLst>
          </p:cNvPr>
          <p:cNvSpPr/>
          <p:nvPr/>
        </p:nvSpPr>
        <p:spPr>
          <a:xfrm>
            <a:off x="2206304" y="1515716"/>
            <a:ext cx="86826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333333"/>
                </a:solidFill>
                <a:latin typeface="NTPreCursive" panose="03000400000000000000" pitchFamily="66" charset="0"/>
              </a:rPr>
              <a:t>We live, love and learn together</a:t>
            </a:r>
            <a:br>
              <a:rPr lang="en-GB" sz="4000" dirty="0">
                <a:latin typeface="NTPreCursive" panose="03000400000000000000" pitchFamily="66" charset="0"/>
              </a:rPr>
            </a:br>
            <a:r>
              <a:rPr lang="en-GB" sz="4000" dirty="0">
                <a:solidFill>
                  <a:srgbClr val="333333"/>
                </a:solidFill>
                <a:latin typeface="NTPreCursive" panose="03000400000000000000" pitchFamily="66" charset="0"/>
              </a:rPr>
              <a:t>in the light of God by…</a:t>
            </a:r>
            <a:br>
              <a:rPr lang="en-GB" sz="4000" dirty="0">
                <a:latin typeface="NTPreCursive" panose="03000400000000000000" pitchFamily="66" charset="0"/>
              </a:rPr>
            </a:br>
            <a:r>
              <a:rPr lang="en-GB" sz="4000" dirty="0">
                <a:solidFill>
                  <a:srgbClr val="333333"/>
                </a:solidFill>
                <a:latin typeface="NTPreCursive" panose="03000400000000000000" pitchFamily="66" charset="0"/>
              </a:rPr>
              <a:t>Praying together,</a:t>
            </a:r>
            <a:br>
              <a:rPr lang="en-GB" sz="4000" dirty="0">
                <a:latin typeface="NTPreCursive" panose="03000400000000000000" pitchFamily="66" charset="0"/>
              </a:rPr>
            </a:br>
            <a:r>
              <a:rPr lang="en-GB" sz="4000" dirty="0">
                <a:solidFill>
                  <a:srgbClr val="333333"/>
                </a:solidFill>
                <a:latin typeface="NTPreCursive" panose="03000400000000000000" pitchFamily="66" charset="0"/>
              </a:rPr>
              <a:t>Learning together,</a:t>
            </a:r>
            <a:br>
              <a:rPr lang="en-GB" sz="4000" dirty="0">
                <a:latin typeface="NTPreCursive" panose="03000400000000000000" pitchFamily="66" charset="0"/>
              </a:rPr>
            </a:br>
            <a:r>
              <a:rPr lang="en-GB" sz="4000" dirty="0">
                <a:solidFill>
                  <a:srgbClr val="333333"/>
                </a:solidFill>
                <a:latin typeface="NTPreCursive" panose="03000400000000000000" pitchFamily="66" charset="0"/>
              </a:rPr>
              <a:t>Playing together,</a:t>
            </a:r>
            <a:br>
              <a:rPr lang="en-GB" sz="4000" dirty="0">
                <a:latin typeface="NTPreCursive" panose="03000400000000000000" pitchFamily="66" charset="0"/>
              </a:rPr>
            </a:br>
            <a:r>
              <a:rPr lang="en-GB" sz="4000" dirty="0">
                <a:solidFill>
                  <a:srgbClr val="333333"/>
                </a:solidFill>
                <a:latin typeface="NTPreCursive" panose="03000400000000000000" pitchFamily="66" charset="0"/>
              </a:rPr>
              <a:t>And respecting each other.</a:t>
            </a:r>
            <a:br>
              <a:rPr lang="en-GB" sz="4000" dirty="0">
                <a:latin typeface="NTPreCursive" panose="03000400000000000000" pitchFamily="66" charset="0"/>
              </a:rPr>
            </a:br>
            <a:r>
              <a:rPr lang="en-GB" sz="4000" i="1" dirty="0">
                <a:solidFill>
                  <a:srgbClr val="333333"/>
                </a:solidFill>
                <a:latin typeface="NTPreCursive" panose="03000400000000000000" pitchFamily="66" charset="0"/>
              </a:rPr>
              <a:t>Amen</a:t>
            </a:r>
            <a:endParaRPr lang="en-GB" sz="4000" dirty="0">
              <a:latin typeface="NT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7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CFEF-5A68-4BEF-A4B0-5D18FF04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latin typeface="NTPreCursive" panose="03000400000000000000" pitchFamily="66" charset="0"/>
              </a:rPr>
              <a:t>The Year 4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8912-F00B-457A-9084-6E39FF027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NTPreCursive" panose="03000400000000000000" pitchFamily="66" charset="0"/>
              </a:rPr>
              <a:t>Mr Shoubber</a:t>
            </a:r>
          </a:p>
          <a:p>
            <a:r>
              <a:rPr lang="en-GB" sz="4000" dirty="0">
                <a:latin typeface="NTPreCursive" panose="03000400000000000000" pitchFamily="66" charset="0"/>
              </a:rPr>
              <a:t>Miss Kelly</a:t>
            </a:r>
          </a:p>
        </p:txBody>
      </p:sp>
      <p:pic>
        <p:nvPicPr>
          <p:cNvPr id="2050" name="Picture 2" descr="hello 2.0 — Basic Apple Guy">
            <a:extLst>
              <a:ext uri="{FF2B5EF4-FFF2-40B4-BE49-F238E27FC236}">
                <a16:creationId xmlns:a16="http://schemas.microsoft.com/office/drawing/2014/main" id="{943F75B9-C537-4ABF-835C-4015DAE1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61" y="2274216"/>
            <a:ext cx="5744066" cy="32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E471-D2C7-4F19-82F7-0CFE7437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72" y="282430"/>
            <a:ext cx="9875520" cy="1356360"/>
          </a:xfrm>
        </p:spPr>
        <p:txBody>
          <a:bodyPr/>
          <a:lstStyle/>
          <a:p>
            <a:r>
              <a:rPr lang="en-GB" dirty="0">
                <a:latin typeface="NTPreCursive" panose="03000400000000000000" pitchFamily="66" charset="0"/>
              </a:rPr>
              <a:t>Uniform Expectations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FB9415-0CCB-481B-8C3E-20EB43DBD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814" y="349541"/>
            <a:ext cx="5528094" cy="61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6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8309-62E4-4F3B-B3C0-5876CF2F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721" y="634767"/>
            <a:ext cx="9875520" cy="1356360"/>
          </a:xfrm>
        </p:spPr>
        <p:txBody>
          <a:bodyPr/>
          <a:lstStyle/>
          <a:p>
            <a:r>
              <a:rPr lang="en-GB" dirty="0">
                <a:latin typeface="NTPreCursive" panose="03000400000000000000" pitchFamily="66" charset="0"/>
              </a:rPr>
              <a:t>Behaviour systems in Year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AA592-C487-4E5A-9637-B4F1377D46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4694" y="2536436"/>
            <a:ext cx="10363826" cy="342410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NTPreCursive" panose="03000400000000000000" pitchFamily="66" charset="0"/>
              </a:rPr>
              <a:t>Sun and clouds</a:t>
            </a:r>
          </a:p>
          <a:p>
            <a:r>
              <a:rPr lang="en-GB" sz="3600" dirty="0">
                <a:latin typeface="NTPreCursive" panose="03000400000000000000" pitchFamily="66" charset="0"/>
              </a:rPr>
              <a:t>Class Dojo</a:t>
            </a:r>
          </a:p>
          <a:p>
            <a:r>
              <a:rPr lang="en-GB" sz="3600" dirty="0">
                <a:latin typeface="NTPreCursive" panose="03000400000000000000" pitchFamily="66" charset="0"/>
              </a:rPr>
              <a:t>Certificates</a:t>
            </a:r>
          </a:p>
          <a:p>
            <a:r>
              <a:rPr lang="en-GB" sz="3600" dirty="0">
                <a:latin typeface="NTPreCursive" panose="03000400000000000000" pitchFamily="66" charset="0"/>
              </a:rPr>
              <a:t>Hot chocolate Friday (ice lolly in the summer)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1519D-53C0-4DE4-AD5A-E813CC324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105" y="1858957"/>
            <a:ext cx="3171652" cy="38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7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3D0E0E-01EC-4816-8F25-F8279C9C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19" y="492155"/>
            <a:ext cx="9875520" cy="1356360"/>
          </a:xfrm>
        </p:spPr>
        <p:txBody>
          <a:bodyPr/>
          <a:lstStyle/>
          <a:p>
            <a:r>
              <a:rPr lang="en-GB" dirty="0">
                <a:latin typeface="NTPreCursive" panose="03000400000000000000" pitchFamily="66" charset="0"/>
              </a:rPr>
              <a:t>Year 4 Class charter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91E79A-8832-4105-85DC-1B03A63F137F}"/>
              </a:ext>
            </a:extLst>
          </p:cNvPr>
          <p:cNvSpPr txBox="1">
            <a:spLocks/>
          </p:cNvSpPr>
          <p:nvPr/>
        </p:nvSpPr>
        <p:spPr>
          <a:xfrm>
            <a:off x="689995" y="2055303"/>
            <a:ext cx="9875520" cy="1547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NTPreCursive" panose="03000400000000000000" pitchFamily="66" charset="0"/>
              </a:rPr>
              <a:t>During PSHE at the start of the year, we came up with 4 key rules for our classroom to ensure everyone is happy, safe and able to learn: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D98115-7463-4018-9D58-22C19407FEC7}"/>
              </a:ext>
            </a:extLst>
          </p:cNvPr>
          <p:cNvSpPr txBox="1">
            <a:spLocks/>
          </p:cNvSpPr>
          <p:nvPr/>
        </p:nvSpPr>
        <p:spPr>
          <a:xfrm>
            <a:off x="548780" y="5591890"/>
            <a:ext cx="9875520" cy="1547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NTPreCursive" panose="03000400000000000000" pitchFamily="66" charset="0"/>
              </a:rPr>
              <a:t>- We do our best and try to make learning fun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3DD003-6E3B-4199-8C93-A360A7320647}"/>
              </a:ext>
            </a:extLst>
          </p:cNvPr>
          <p:cNvSpPr txBox="1">
            <a:spLocks/>
          </p:cNvSpPr>
          <p:nvPr/>
        </p:nvSpPr>
        <p:spPr>
          <a:xfrm>
            <a:off x="548780" y="4342979"/>
            <a:ext cx="9875520" cy="1547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NTPreCursive" panose="03000400000000000000" pitchFamily="66" charset="0"/>
              </a:rPr>
              <a:t>- We look after our classroom and the school’s property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AB4E5A-FAF4-4357-8084-45D3BC7E0C1B}"/>
              </a:ext>
            </a:extLst>
          </p:cNvPr>
          <p:cNvSpPr txBox="1">
            <a:spLocks/>
          </p:cNvSpPr>
          <p:nvPr/>
        </p:nvSpPr>
        <p:spPr>
          <a:xfrm>
            <a:off x="548780" y="4976908"/>
            <a:ext cx="9875520" cy="1547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NTPreCursive" panose="03000400000000000000" pitchFamily="66" charset="0"/>
              </a:rPr>
              <a:t>- We are kind and polite to everyone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09C3FB-4522-4CA4-BFB4-DA19753209CA}"/>
              </a:ext>
            </a:extLst>
          </p:cNvPr>
          <p:cNvSpPr txBox="1">
            <a:spLocks/>
          </p:cNvSpPr>
          <p:nvPr/>
        </p:nvSpPr>
        <p:spPr>
          <a:xfrm>
            <a:off x="701180" y="3581400"/>
            <a:ext cx="9875520" cy="1547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NTPreCursive" panose="03000400000000000000" pitchFamily="66" charset="0"/>
              </a:rPr>
              <a:t>- We listen to the speaker and don’t interrupt</a:t>
            </a:r>
          </a:p>
        </p:txBody>
      </p:sp>
    </p:spTree>
    <p:extLst>
      <p:ext uri="{BB962C8B-B14F-4D97-AF65-F5344CB8AC3E}">
        <p14:creationId xmlns:p14="http://schemas.microsoft.com/office/powerpoint/2010/main" val="761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A0D3-F263-4351-8B59-2A3941A9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latin typeface="NTPreCursive" panose="03000400000000000000" pitchFamily="66" charset="0"/>
              </a:rPr>
              <a:t>PE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E3CD7-68C4-4C27-B156-1F1C7E7DB3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6603" y="2251977"/>
            <a:ext cx="8070835" cy="342410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NTPreCursive" panose="03000400000000000000" pitchFamily="66" charset="0"/>
              </a:rPr>
              <a:t>Monday (with me or Miss Kelly)</a:t>
            </a:r>
          </a:p>
          <a:p>
            <a:r>
              <a:rPr lang="en-GB" sz="3600" dirty="0">
                <a:latin typeface="NTPreCursive" panose="03000400000000000000" pitchFamily="66" charset="0"/>
              </a:rPr>
              <a:t>Wednesday (with coach Ashley)</a:t>
            </a:r>
          </a:p>
          <a:p>
            <a:endParaRPr lang="en-GB" sz="3600" dirty="0">
              <a:latin typeface="NTPreCursive" panose="03000400000000000000" pitchFamily="66" charset="0"/>
            </a:endParaRPr>
          </a:p>
          <a:p>
            <a:pPr marL="45720" indent="0">
              <a:buNone/>
            </a:pPr>
            <a:endParaRPr lang="en-GB" sz="3600" dirty="0">
              <a:latin typeface="NTPreCursive" panose="0300040000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23328-FC56-4581-B671-91626ABC6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2" t="13883" r="27033" b="15557"/>
          <a:stretch/>
        </p:blipFill>
        <p:spPr>
          <a:xfrm>
            <a:off x="6624362" y="1125524"/>
            <a:ext cx="5128181" cy="48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9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4354-81D3-48AC-A727-E51A3CE6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94" y="471342"/>
            <a:ext cx="9875520" cy="1356360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NTPreCursive" panose="03000400000000000000" pitchFamily="66" charset="0"/>
              </a:rPr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355A7-1A0A-4BD5-94EB-4C2D114F47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8389" y="1827702"/>
            <a:ext cx="10363826" cy="4174781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NTPreCursive" panose="03000400000000000000" pitchFamily="66" charset="0"/>
              </a:rPr>
              <a:t>Aim to read daily - reading records to be signed by an adult/the child </a:t>
            </a:r>
          </a:p>
          <a:p>
            <a:endParaRPr lang="en-GB" sz="2800" dirty="0">
              <a:latin typeface="NTPreCursive" panose="03000400000000000000" pitchFamily="66" charset="0"/>
            </a:endParaRPr>
          </a:p>
          <a:p>
            <a:r>
              <a:rPr lang="en-GB" sz="2800" dirty="0">
                <a:latin typeface="NTPreCursive" panose="03000400000000000000" pitchFamily="66" charset="0"/>
              </a:rPr>
              <a:t>Our library has many interesting and exciting books, including non-fiction and fiction across a range of genres – please have a browse after the session!</a:t>
            </a:r>
          </a:p>
          <a:p>
            <a:endParaRPr lang="en-GB" sz="2800" dirty="0">
              <a:latin typeface="NTPreCursive" panose="03000400000000000000" pitchFamily="66" charset="0"/>
            </a:endParaRPr>
          </a:p>
          <a:p>
            <a:r>
              <a:rPr lang="en-GB" sz="2800" dirty="0">
                <a:latin typeface="NTPreCursive" panose="03000400000000000000" pitchFamily="66" charset="0"/>
              </a:rPr>
              <a:t>We are trying to drive reading for pleasure forward as a</a:t>
            </a:r>
          </a:p>
          <a:p>
            <a:pPr marL="45720" indent="0">
              <a:buNone/>
            </a:pPr>
            <a:r>
              <a:rPr lang="en-GB" sz="2800" dirty="0">
                <a:latin typeface="NTPreCursive" panose="03000400000000000000" pitchFamily="66" charset="0"/>
              </a:rPr>
              <a:t> whole school this year</a:t>
            </a:r>
          </a:p>
          <a:p>
            <a:endParaRPr lang="en-GB" sz="2800" dirty="0">
              <a:latin typeface="NTPreCursive" panose="03000400000000000000" pitchFamily="66" charset="0"/>
            </a:endParaRPr>
          </a:p>
        </p:txBody>
      </p:sp>
      <p:pic>
        <p:nvPicPr>
          <p:cNvPr id="3074" name="Picture 2" descr="The Best Higher Education Books Of 2020">
            <a:extLst>
              <a:ext uri="{FF2B5EF4-FFF2-40B4-BE49-F238E27FC236}">
                <a16:creationId xmlns:a16="http://schemas.microsoft.com/office/drawing/2014/main" id="{B8CC6503-56BA-44B9-849A-061A6B2D1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547" y="3915092"/>
            <a:ext cx="3478123" cy="248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72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E1CED6-263E-43F0-8E13-5C61EB68C8C5}"/>
              </a:ext>
            </a:extLst>
          </p:cNvPr>
          <p:cNvSpPr/>
          <p:nvPr/>
        </p:nvSpPr>
        <p:spPr>
          <a:xfrm>
            <a:off x="201336" y="2143367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NTPreCursive" panose="03000400000000000000" pitchFamily="66" charset="0"/>
              </a:rPr>
              <a:t>Written homework is given out on a Thursday and is to be returned by Tuesday.</a:t>
            </a:r>
          </a:p>
          <a:p>
            <a:pPr lvl="1"/>
            <a:endParaRPr lang="en-GB" sz="3600" dirty="0">
              <a:solidFill>
                <a:schemeClr val="accent1"/>
              </a:solidFill>
              <a:latin typeface="NTPreCursive" panose="03000400000000000000" pitchFamily="66" charset="0"/>
            </a:endParaRPr>
          </a:p>
          <a:p>
            <a:pPr lvl="1"/>
            <a:r>
              <a:rPr lang="en-GB" sz="3600" dirty="0">
                <a:solidFill>
                  <a:schemeClr val="accent1"/>
                </a:solidFill>
                <a:latin typeface="NTPreCursive" panose="03000400000000000000" pitchFamily="66" charset="0"/>
              </a:rPr>
              <a:t>Typically: English, spellings, maths</a:t>
            </a:r>
          </a:p>
          <a:p>
            <a:pPr lvl="1"/>
            <a:endParaRPr lang="en-GB" sz="3600" dirty="0">
              <a:solidFill>
                <a:schemeClr val="accent1"/>
              </a:solidFill>
              <a:latin typeface="NTPreCursive" panose="03000400000000000000" pitchFamily="66" charset="0"/>
            </a:endParaRPr>
          </a:p>
          <a:p>
            <a:pPr lvl="1"/>
            <a:r>
              <a:rPr lang="en-GB" sz="3600" dirty="0">
                <a:solidFill>
                  <a:schemeClr val="accent1"/>
                </a:solidFill>
                <a:latin typeface="NTPreCursive" panose="03000400000000000000" pitchFamily="66" charset="0"/>
              </a:rPr>
              <a:t>Mathletics and TT </a:t>
            </a:r>
            <a:r>
              <a:rPr lang="en-GB" sz="3600" dirty="0" err="1">
                <a:solidFill>
                  <a:schemeClr val="accent1"/>
                </a:solidFill>
                <a:latin typeface="NTPreCursive" panose="03000400000000000000" pitchFamily="66" charset="0"/>
              </a:rPr>
              <a:t>Rockstars</a:t>
            </a:r>
            <a:r>
              <a:rPr lang="en-GB" sz="3600" dirty="0">
                <a:solidFill>
                  <a:schemeClr val="accent1"/>
                </a:solidFill>
                <a:latin typeface="NTPreCursive" panose="03000400000000000000" pitchFamily="66" charset="0"/>
              </a:rPr>
              <a:t> assignments and sessions ongoing each week</a:t>
            </a:r>
          </a:p>
          <a:p>
            <a:pPr lvl="1"/>
            <a:r>
              <a:rPr lang="en-GB" sz="3600" dirty="0">
                <a:solidFill>
                  <a:schemeClr val="accent1"/>
                </a:solidFill>
                <a:highlight>
                  <a:srgbClr val="FFFF00"/>
                </a:highlight>
                <a:latin typeface="NTPreCursive" panose="03000400000000000000" pitchFamily="66" charset="0"/>
              </a:rPr>
              <a:t>Homework club (Mondays after school) can be very helpful (and is free!)</a:t>
            </a:r>
          </a:p>
          <a:p>
            <a:pPr lvl="1"/>
            <a:endParaRPr lang="en-GB" sz="3600" dirty="0">
              <a:solidFill>
                <a:schemeClr val="accent1"/>
              </a:solidFill>
              <a:latin typeface="NTPreCursive" panose="03000400000000000000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537D72-7DE1-490B-8BD4-9E638C61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94" y="471342"/>
            <a:ext cx="9875520" cy="1356360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NTPreCursive" panose="03000400000000000000" pitchFamily="66" charset="0"/>
              </a:rPr>
              <a:t>Homework</a:t>
            </a:r>
          </a:p>
        </p:txBody>
      </p:sp>
      <p:pic>
        <p:nvPicPr>
          <p:cNvPr id="1026" name="Picture 2" descr="Why Homework Is Important - TigerCampus Hong Kong">
            <a:extLst>
              <a:ext uri="{FF2B5EF4-FFF2-40B4-BE49-F238E27FC236}">
                <a16:creationId xmlns:a16="http://schemas.microsoft.com/office/drawing/2014/main" id="{7934FE20-ED11-4AB5-A437-CB78D5C2D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t="22773" r="2677" b="33044"/>
          <a:stretch/>
        </p:blipFill>
        <p:spPr bwMode="auto">
          <a:xfrm>
            <a:off x="4723003" y="629174"/>
            <a:ext cx="6518246" cy="135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8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6F34CB-6C2E-46D7-B4C6-55AE6D54DC71}"/>
              </a:ext>
            </a:extLst>
          </p:cNvPr>
          <p:cNvSpPr txBox="1">
            <a:spLocks/>
          </p:cNvSpPr>
          <p:nvPr/>
        </p:nvSpPr>
        <p:spPr>
          <a:xfrm>
            <a:off x="461747" y="639121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NTPreCursive" panose="03000400000000000000" pitchFamily="66" charset="0"/>
              </a:rPr>
              <a:t>Our weekly timetable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7EF33-1293-4DAE-8B35-AB8C2B7B9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841110"/>
            <a:ext cx="8989984" cy="46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8708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105</TotalTime>
  <Words>406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Corbel</vt:lpstr>
      <vt:lpstr>NTPreCursive</vt:lpstr>
      <vt:lpstr>Basis</vt:lpstr>
      <vt:lpstr>Year 4 open classroom</vt:lpstr>
      <vt:lpstr>The Year 4 team</vt:lpstr>
      <vt:lpstr>Uniform Expectations </vt:lpstr>
      <vt:lpstr>Behaviour systems in Year 4</vt:lpstr>
      <vt:lpstr>Year 4 Class charter</vt:lpstr>
      <vt:lpstr>PE days</vt:lpstr>
      <vt:lpstr>Reading</vt:lpstr>
      <vt:lpstr>Homework</vt:lpstr>
      <vt:lpstr>PowerPoint Presentation</vt:lpstr>
      <vt:lpstr>PowerPoint Presentation</vt:lpstr>
      <vt:lpstr>Trips in Year 4 </vt:lpstr>
      <vt:lpstr>Key dates – all will be shared and reminded on Class Dojo</vt:lpstr>
      <vt:lpstr>Prayer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open classroom</dc:title>
  <dc:creator>Aisling Kilcommons</dc:creator>
  <cp:lastModifiedBy>Claire Mitchell</cp:lastModifiedBy>
  <cp:revision>17</cp:revision>
  <cp:lastPrinted>2023-09-14T13:22:54Z</cp:lastPrinted>
  <dcterms:created xsi:type="dcterms:W3CDTF">2023-09-11T16:19:50Z</dcterms:created>
  <dcterms:modified xsi:type="dcterms:W3CDTF">2025-09-12T16:57:47Z</dcterms:modified>
</cp:coreProperties>
</file>