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1" r:id="rId3"/>
    <p:sldId id="257" r:id="rId4"/>
    <p:sldId id="258" r:id="rId5"/>
    <p:sldId id="265" r:id="rId6"/>
    <p:sldId id="266" r:id="rId7"/>
    <p:sldId id="259" r:id="rId8"/>
    <p:sldId id="260" r:id="rId9"/>
    <p:sldId id="268" r:id="rId10"/>
    <p:sldId id="264" r:id="rId11"/>
    <p:sldId id="262" r:id="rId12"/>
    <p:sldId id="263" r:id="rId13"/>
    <p:sldId id="267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6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1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2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8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62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5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6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4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81D7D7-41BB-4D0C-8EE6-51564F254B7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4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724F-62F8-43F3-8688-F710AD122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41288"/>
            <a:ext cx="8689976" cy="250921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Year 3 open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139F6-782C-451F-9C24-ECE79F010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622" y="2743200"/>
            <a:ext cx="8689976" cy="1371599"/>
          </a:xfrm>
        </p:spPr>
        <p:txBody>
          <a:bodyPr/>
          <a:lstStyle/>
          <a:p>
            <a:r>
              <a:rPr lang="en-GB" dirty="0"/>
              <a:t>Thursday 11</a:t>
            </a:r>
            <a:r>
              <a:rPr lang="en-GB" baseline="30000" dirty="0"/>
              <a:t>th</a:t>
            </a:r>
            <a:r>
              <a:rPr lang="en-GB" dirty="0"/>
              <a:t> September 2025</a:t>
            </a:r>
          </a:p>
        </p:txBody>
      </p:sp>
      <p:pic>
        <p:nvPicPr>
          <p:cNvPr id="2050" name="Picture 2" descr="Year 3 | Hollymount School">
            <a:extLst>
              <a:ext uri="{FF2B5EF4-FFF2-40B4-BE49-F238E27FC236}">
                <a16:creationId xmlns:a16="http://schemas.microsoft.com/office/drawing/2014/main" id="{7256E62D-9A03-4D73-B776-4B9ADBBA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17" y="3428999"/>
            <a:ext cx="7024541" cy="29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7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8C52-0AE2-40C5-91E5-C7B53062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15DB1-5D96-44AA-8339-9F64BB4D41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Handed out on Thursday, returned following Tuesday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Mathletics weekly 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TTRS (5 min daily)</a:t>
            </a:r>
          </a:p>
        </p:txBody>
      </p:sp>
      <p:pic>
        <p:nvPicPr>
          <p:cNvPr id="4" name="Picture 2" descr="The Best Higher Education Books Of 2020">
            <a:extLst>
              <a:ext uri="{FF2B5EF4-FFF2-40B4-BE49-F238E27FC236}">
                <a16:creationId xmlns:a16="http://schemas.microsoft.com/office/drawing/2014/main" id="{19278D86-D6E5-403B-AEF6-4AEF1FBB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34" y="411053"/>
            <a:ext cx="2738907" cy="19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6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6A33-A300-4E44-98F4-FA9EE30C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 in Year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FCB5-BABB-43D0-8DCF-AAD40D9B8F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14865" y="2084288"/>
            <a:ext cx="10363826" cy="3424107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Trips in Year 3 over the past 2 years have included: Natural History Museum, Battersea Power Station, Battersea Park, Hampton Court Palace, Crockford Bridge Farm </a:t>
            </a:r>
          </a:p>
          <a:p>
            <a:pPr marL="45720" indent="0">
              <a:buNone/>
            </a:pP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Battersea Power Station - Wikipedia">
            <a:extLst>
              <a:ext uri="{FF2B5EF4-FFF2-40B4-BE49-F238E27FC236}">
                <a16:creationId xmlns:a16="http://schemas.microsoft.com/office/drawing/2014/main" id="{75B7FE9F-D7BB-4FAA-8220-D3285CE37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392" y="3225276"/>
            <a:ext cx="3032606" cy="20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rockford Bridge Farm Surrey - close to London. We grow over 20 PYO crops">
            <a:extLst>
              <a:ext uri="{FF2B5EF4-FFF2-40B4-BE49-F238E27FC236}">
                <a16:creationId xmlns:a16="http://schemas.microsoft.com/office/drawing/2014/main" id="{FCB6ECCE-C273-4E9D-82C3-6F7CAC26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5" y="3225276"/>
            <a:ext cx="3424679" cy="22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tural History Museum - Museum - visitlondon.com">
            <a:extLst>
              <a:ext uri="{FF2B5EF4-FFF2-40B4-BE49-F238E27FC236}">
                <a16:creationId xmlns:a16="http://schemas.microsoft.com/office/drawing/2014/main" id="{47727660-0AF5-4CF7-82C0-8BB597F3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78" y="3996572"/>
            <a:ext cx="3596850" cy="20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9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5B28-848C-497C-97F4-9C2F325C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F827-6EB8-471D-979F-3B27C4128F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Year 3 class assembly Thursday October 16</a:t>
            </a:r>
            <a:r>
              <a:rPr lang="en-GB" sz="2400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122" name="Picture 2" descr="Calendar Cartoon Images - Free Download on Freepik">
            <a:extLst>
              <a:ext uri="{FF2B5EF4-FFF2-40B4-BE49-F238E27FC236}">
                <a16:creationId xmlns:a16="http://schemas.microsoft.com/office/drawing/2014/main" id="{54D0E201-8BEA-46FD-87ED-76848FF1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24" y="894154"/>
            <a:ext cx="2945876" cy="294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2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5B28-848C-497C-97F4-9C2F325C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F827-6EB8-471D-979F-3B27C4128F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529" y="1965960"/>
            <a:ext cx="7209478" cy="4188642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Loving God,</a:t>
            </a:r>
          </a:p>
          <a:p>
            <a:pPr marL="45720" indent="0" algn="ctr">
              <a:buNone/>
            </a:pPr>
            <a:br>
              <a:rPr lang="en-GB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We thank You for bringing us together today—parents, teachers, and children—</a:t>
            </a:r>
            <a:br>
              <a:rPr lang="en-GB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to begin this new school year as one community.</a:t>
            </a:r>
          </a:p>
          <a:p>
            <a:pPr marL="45720" indent="0" algn="ctr"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Bless our students with curiosity to learn,</a:t>
            </a:r>
            <a:br>
              <a:rPr lang="en-GB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courage to try, and kindness to share.</a:t>
            </a:r>
            <a:br>
              <a:rPr lang="en-GB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Bless our parents with wisdom and patience</a:t>
            </a:r>
            <a:br>
              <a:rPr lang="en-GB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as they guide and support their children.</a:t>
            </a:r>
          </a:p>
          <a:p>
            <a:pPr marL="45720" indent="0" algn="ctr"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May our school be a place of safety, joy, and growth.</a:t>
            </a:r>
            <a:br>
              <a:rPr lang="en-GB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Help us work together in trust and love,</a:t>
            </a:r>
            <a:br>
              <a:rPr lang="en-GB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so that every child may flourish.</a:t>
            </a:r>
          </a:p>
          <a:p>
            <a:pPr marL="45720" indent="0" algn="ctr"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In Jesus name we pray,</a:t>
            </a:r>
            <a:br>
              <a:rPr lang="en-GB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Amen.</a:t>
            </a:r>
          </a:p>
          <a:p>
            <a:pPr marL="45720" indent="0" algn="ctr">
              <a:buNone/>
            </a:pP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Prayers for Strength: &quot;God Give Me Strength!&quot; | Christianity.com">
            <a:extLst>
              <a:ext uri="{FF2B5EF4-FFF2-40B4-BE49-F238E27FC236}">
                <a16:creationId xmlns:a16="http://schemas.microsoft.com/office/drawing/2014/main" id="{2854B9E6-44BC-4584-9500-51E06711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66" y="609600"/>
            <a:ext cx="3154347" cy="16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7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CFEF-5A68-4BEF-A4B0-5D18FF04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Year 3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8912-F00B-457A-9084-6E39FF027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Miss. Hillier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Mrs. Payne</a:t>
            </a:r>
          </a:p>
        </p:txBody>
      </p:sp>
      <p:pic>
        <p:nvPicPr>
          <p:cNvPr id="2050" name="Picture 2" descr="hello 2.0 — Basic Apple Guy">
            <a:extLst>
              <a:ext uri="{FF2B5EF4-FFF2-40B4-BE49-F238E27FC236}">
                <a16:creationId xmlns:a16="http://schemas.microsoft.com/office/drawing/2014/main" id="{943F75B9-C537-4ABF-835C-4015DAE1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61" y="2274216"/>
            <a:ext cx="5744066" cy="32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E471-D2C7-4F19-82F7-0CFE7437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Golden rules in Year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E0FD-6E46-4258-B54E-069005183D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663307"/>
            <a:ext cx="4761162" cy="252494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On the first day of Year 3 we created some class rules and we signed them to say we would try our best each day!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C1767-BAF4-4476-8157-29CF9F87F993}"/>
              </a:ext>
            </a:extLst>
          </p:cNvPr>
          <p:cNvSpPr txBox="1"/>
          <p:nvPr/>
        </p:nvSpPr>
        <p:spPr>
          <a:xfrm>
            <a:off x="6336406" y="1571290"/>
            <a:ext cx="51901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sz="6000" b="1" dirty="0">
                <a:solidFill>
                  <a:srgbClr val="7030A0"/>
                </a:solidFill>
              </a:rPr>
              <a:t>Be Kind</a:t>
            </a:r>
          </a:p>
          <a:p>
            <a:pPr marL="342900" indent="-342900" algn="ctr">
              <a:buAutoNum type="arabicPeriod"/>
            </a:pPr>
            <a:r>
              <a:rPr lang="en-GB" sz="6000" b="1" dirty="0">
                <a:solidFill>
                  <a:srgbClr val="0070C0"/>
                </a:solidFill>
              </a:rPr>
              <a:t>Be Safe</a:t>
            </a:r>
          </a:p>
          <a:p>
            <a:pPr marL="342900" indent="-342900" algn="ctr">
              <a:buAutoNum type="arabicPeriod"/>
            </a:pPr>
            <a:r>
              <a:rPr lang="en-GB" sz="6000" b="1" dirty="0">
                <a:solidFill>
                  <a:srgbClr val="FFC000"/>
                </a:solidFill>
              </a:rPr>
              <a:t>Be Respectful</a:t>
            </a:r>
          </a:p>
          <a:p>
            <a:pPr marL="342900" indent="-342900" algn="ctr">
              <a:buAutoNum type="arabicPeriod"/>
            </a:pPr>
            <a:r>
              <a:rPr lang="en-GB" sz="6000" b="1" dirty="0">
                <a:solidFill>
                  <a:srgbClr val="00B050"/>
                </a:solidFill>
              </a:rPr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417646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8309-62E4-4F3B-B3C0-5876CF2F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 systems in Year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A592-C487-4E5A-9637-B4F1377D46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Star, sun and clouds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Class Dojo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Whole Class Marble Jar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Star of the Week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Learning-Behaviour  Certificates (Half-Termly)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Hot chocolate Friday/ Ice lolly Friday </a:t>
            </a:r>
          </a:p>
        </p:txBody>
      </p:sp>
      <p:pic>
        <p:nvPicPr>
          <p:cNvPr id="1026" name="Picture 2" descr="Class Dojo | HOLME ST CUTHBERT SCHOOL">
            <a:extLst>
              <a:ext uri="{FF2B5EF4-FFF2-40B4-BE49-F238E27FC236}">
                <a16:creationId xmlns:a16="http://schemas.microsoft.com/office/drawing/2014/main" id="{9FFABCBD-A095-46D1-8EDF-BB0036EB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17" y="609600"/>
            <a:ext cx="3546845" cy="27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0396B-2D1C-4B86-B063-3BC3B07C6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153" y="3457526"/>
            <a:ext cx="2062367" cy="30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7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8309-62E4-4F3B-B3C0-5876CF2F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A592-C487-4E5A-9637-B4F1377D46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Pen License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Joining the 144 club (knowing all their times tables)</a:t>
            </a:r>
          </a:p>
        </p:txBody>
      </p:sp>
      <p:pic>
        <p:nvPicPr>
          <p:cNvPr id="5" name="Picture 2" descr="10 Pen Licence Literacy Writing Childrens Pupils Reward Credit Card Sized  Certificards 86x54mm Primary Teaching Services : Amazon.co.uk: Stationery &amp;  ...">
            <a:extLst>
              <a:ext uri="{FF2B5EF4-FFF2-40B4-BE49-F238E27FC236}">
                <a16:creationId xmlns:a16="http://schemas.microsoft.com/office/drawing/2014/main" id="{5BED7DB6-847E-4D86-9213-67317DBC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57" y="2689488"/>
            <a:ext cx="3502843" cy="35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mes Tables Rock Stars: Play">
            <a:extLst>
              <a:ext uri="{FF2B5EF4-FFF2-40B4-BE49-F238E27FC236}">
                <a16:creationId xmlns:a16="http://schemas.microsoft.com/office/drawing/2014/main" id="{06A12DF7-D7F3-44D6-B299-469E2EBA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99" y="3864695"/>
            <a:ext cx="4302599" cy="232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4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8309-62E4-4F3B-B3C0-5876CF2F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A592-C487-4E5A-9637-B4F1377D46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NFER tests at the end of each term</a:t>
            </a:r>
          </a:p>
          <a:p>
            <a:pPr lvl="1"/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X2 Reading Comprehension</a:t>
            </a:r>
          </a:p>
          <a:p>
            <a:pPr lvl="1"/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X3 Maths (Arithmetic and Reasoning)</a:t>
            </a:r>
          </a:p>
          <a:p>
            <a:pPr lvl="1"/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X1 </a:t>
            </a:r>
            <a:r>
              <a:rPr lang="en-GB" sz="3200" dirty="0" err="1">
                <a:solidFill>
                  <a:schemeClr val="accent4">
                    <a:lumMod val="75000"/>
                  </a:schemeClr>
                </a:solidFill>
              </a:rPr>
              <a:t>SPaG</a:t>
            </a:r>
            <a:endParaRPr lang="en-GB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2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A0D3-F263-4351-8B59-2A3941A9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3CD7-68C4-4C27-B156-1F1C7E7DB3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Wednesday (Coach Ash)</a:t>
            </a:r>
          </a:p>
          <a:p>
            <a:pPr marL="45720" indent="0">
              <a:buNone/>
            </a:pP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Tuesday (Miss Hillier)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23328-FC56-4581-B671-91626ABC6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2" t="13883" r="27033" b="15557"/>
          <a:stretch/>
        </p:blipFill>
        <p:spPr>
          <a:xfrm>
            <a:off x="5307291" y="1066801"/>
            <a:ext cx="5128181" cy="48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9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4354-81D3-48AC-A727-E51A3CE6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55A7-1A0A-4BD5-94EB-4C2D114F47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2999" y="1734140"/>
            <a:ext cx="7627513" cy="428244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Reading is to be done daily and reading records are to be signed by an adult </a:t>
            </a:r>
          </a:p>
          <a:p>
            <a:pPr marL="45720" indent="0">
              <a:buNone/>
            </a:pP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Books will be changed weekly for levelled readers and weekly for  free readers (or when they finish reading)</a:t>
            </a:r>
          </a:p>
          <a:p>
            <a:pPr marL="45720" indent="0">
              <a:buNone/>
            </a:pP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Rapid Catch Up with ‘Little </a:t>
            </a: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Wandle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 Letters and Sounds’ for those who are not secure with all their phonemes. </a:t>
            </a:r>
          </a:p>
        </p:txBody>
      </p:sp>
      <p:pic>
        <p:nvPicPr>
          <p:cNvPr id="3074" name="Picture 2" descr="The Best Higher Education Books Of 2020">
            <a:extLst>
              <a:ext uri="{FF2B5EF4-FFF2-40B4-BE49-F238E27FC236}">
                <a16:creationId xmlns:a16="http://schemas.microsoft.com/office/drawing/2014/main" id="{B8CC6503-56BA-44B9-849A-061A6B2D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12" y="841420"/>
            <a:ext cx="3106973" cy="22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2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4354-81D3-48AC-A727-E51A3CE6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for pleasure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55A7-1A0A-4BD5-94EB-4C2D114F47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902" y="1828408"/>
            <a:ext cx="8180208" cy="4282440"/>
          </a:xfrm>
        </p:spPr>
        <p:txBody>
          <a:bodyPr>
            <a:normAutofit fontScale="70000" lnSpcReduction="20000"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Builds a Love of Learning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When kids enjoy reading, they see books as fun—not just schoolwork. That positive attitude can carry over into other areas of learning.</a:t>
            </a:r>
          </a:p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Boosts Language and Communication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Regular reading grows vocabulary, improves grammar, and helps children express themselves more clearly.</a:t>
            </a:r>
          </a:p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Strengthens Imagination and Creativity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Stories transport kids to different worlds, encouraging them to dream big and think creatively.</a:t>
            </a:r>
          </a:p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Improves Focus and Patience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Reading requires kids to sit, follow along, and stick with a story—skills that also help with homework and daily routines.</a:t>
            </a:r>
          </a:p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Supports Emotional Growth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Books introduce children to different feelings, perspectives, and experiences, helping them build empathy.</a:t>
            </a:r>
          </a:p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Family Bonding</a:t>
            </a:r>
            <a:br>
              <a:rPr lang="en-GB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Sharing books together—whether bedtime stories or trips to the library—creates special moments and lasting memories.</a:t>
            </a:r>
          </a:p>
        </p:txBody>
      </p:sp>
      <p:pic>
        <p:nvPicPr>
          <p:cNvPr id="4098" name="Picture 2" descr="34 Favorite Books to Read Aloud as a Family [Curated]">
            <a:extLst>
              <a:ext uri="{FF2B5EF4-FFF2-40B4-BE49-F238E27FC236}">
                <a16:creationId xmlns:a16="http://schemas.microsoft.com/office/drawing/2014/main" id="{B2E3A8FA-5B3E-4699-984C-B495FE01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22" y="442913"/>
            <a:ext cx="3500377" cy="18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9329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60</TotalTime>
  <Words>519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Corbel</vt:lpstr>
      <vt:lpstr>Basis</vt:lpstr>
      <vt:lpstr>Year 3 open classroom</vt:lpstr>
      <vt:lpstr>The Year 3 team</vt:lpstr>
      <vt:lpstr>Our Golden rules in Year 3</vt:lpstr>
      <vt:lpstr>Behaviour systems in Year 3</vt:lpstr>
      <vt:lpstr>Year 3 Goals</vt:lpstr>
      <vt:lpstr>Assessments</vt:lpstr>
      <vt:lpstr>PE days</vt:lpstr>
      <vt:lpstr>Reading</vt:lpstr>
      <vt:lpstr>Reading for pleasure</vt:lpstr>
      <vt:lpstr>Homework</vt:lpstr>
      <vt:lpstr>Trips in Year 3 </vt:lpstr>
      <vt:lpstr>Important dates</vt:lpstr>
      <vt:lpstr>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open classroom</dc:title>
  <dc:creator>Aisling Kilcommons</dc:creator>
  <cp:lastModifiedBy>Claire Mitchell</cp:lastModifiedBy>
  <cp:revision>11</cp:revision>
  <cp:lastPrinted>2023-09-14T13:22:54Z</cp:lastPrinted>
  <dcterms:created xsi:type="dcterms:W3CDTF">2023-09-11T16:19:50Z</dcterms:created>
  <dcterms:modified xsi:type="dcterms:W3CDTF">2025-09-08T16:07:56Z</dcterms:modified>
</cp:coreProperties>
</file>