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68" r:id="rId9"/>
    <p:sldId id="269" r:id="rId10"/>
    <p:sldId id="267" r:id="rId11"/>
    <p:sldId id="266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8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2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1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5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2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0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1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2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81D7D7-41BB-4D0C-8EE6-51564F254B7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724F-62F8-43F3-8688-F710AD122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41288"/>
            <a:ext cx="8689976" cy="2509213"/>
          </a:xfrm>
        </p:spPr>
        <p:txBody>
          <a:bodyPr/>
          <a:lstStyle/>
          <a:p>
            <a:r>
              <a:rPr lang="en-GB" dirty="0"/>
              <a:t>Year 2 open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139F6-782C-451F-9C24-ECE79F010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622" y="2743200"/>
            <a:ext cx="8689976" cy="1371599"/>
          </a:xfrm>
        </p:spPr>
        <p:txBody>
          <a:bodyPr/>
          <a:lstStyle/>
          <a:p>
            <a:r>
              <a:rPr lang="en-GB" dirty="0"/>
              <a:t>Wednesday 10</a:t>
            </a:r>
            <a:r>
              <a:rPr lang="en-GB" baseline="30000" dirty="0"/>
              <a:t>th</a:t>
            </a:r>
            <a:r>
              <a:rPr lang="en-GB" dirty="0"/>
              <a:t> September 2025</a:t>
            </a:r>
          </a:p>
        </p:txBody>
      </p:sp>
      <p:pic>
        <p:nvPicPr>
          <p:cNvPr id="2050" name="Picture 2" descr="Year 3 | Hollymount School">
            <a:extLst>
              <a:ext uri="{FF2B5EF4-FFF2-40B4-BE49-F238E27FC236}">
                <a16:creationId xmlns:a16="http://schemas.microsoft.com/office/drawing/2014/main" id="{7256E62D-9A03-4D73-B776-4B9ADBBA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9" y="3542437"/>
            <a:ext cx="7024541" cy="29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09270D-74FA-42C8-A448-E9412F2D4BF2}"/>
              </a:ext>
            </a:extLst>
          </p:cNvPr>
          <p:cNvSpPr txBox="1"/>
          <p:nvPr/>
        </p:nvSpPr>
        <p:spPr>
          <a:xfrm>
            <a:off x="6723018" y="5548285"/>
            <a:ext cx="4956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3665FC"/>
                </a:solidFill>
                <a:latin typeface="Forte" panose="03060902040502070203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587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2AC3-A7A9-47C0-B959-85C84B9D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77" y="754833"/>
            <a:ext cx="9875520" cy="1356360"/>
          </a:xfrm>
        </p:spPr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Lastly, we are all a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B8BF-91E9-4112-A63F-F8A1942580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618762"/>
            <a:ext cx="10363826" cy="342410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NTPreCursive" panose="03000400000000000000" pitchFamily="66" charset="0"/>
              </a:rPr>
              <a:t>Any concerns about learning, behaviour or any other issues in school- please let me know. </a:t>
            </a:r>
          </a:p>
          <a:p>
            <a:pPr marL="45720" indent="0">
              <a:buNone/>
            </a:pPr>
            <a:endParaRPr lang="en-GB" sz="3200" dirty="0">
              <a:latin typeface="NTPreCursive" panose="03000400000000000000" pitchFamily="66" charset="0"/>
            </a:endParaRPr>
          </a:p>
          <a:p>
            <a:r>
              <a:rPr lang="en-GB" sz="3200" dirty="0">
                <a:latin typeface="NTPreCursive" panose="03000400000000000000" pitchFamily="66" charset="0"/>
              </a:rPr>
              <a:t>We want happy children in school who are ready to learn. </a:t>
            </a:r>
          </a:p>
        </p:txBody>
      </p:sp>
      <p:pic>
        <p:nvPicPr>
          <p:cNvPr id="2050" name="Picture 2" descr="Tiny People With Puzzle Men And Women Collect Large Color Puzzle Pieces  Office Teamwork Work Optimization Common Affair Business Teambuilding  Vector Cartoon Flat Isolated Concept Stock Illustration - Download Image  Now - iStock">
            <a:extLst>
              <a:ext uri="{FF2B5EF4-FFF2-40B4-BE49-F238E27FC236}">
                <a16:creationId xmlns:a16="http://schemas.microsoft.com/office/drawing/2014/main" id="{A920061A-3392-49D0-8C6D-95BEE5A0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22" y="402671"/>
            <a:ext cx="3438191" cy="22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8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93B4-F239-4E2B-B57A-D27F140F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NTPreCursive" panose="03000400000000000000" pitchFamily="66" charset="0"/>
              </a:rPr>
              <a:t>Question time/ look around the classroom time!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0164-0BF4-443E-BCCE-C855D520F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496499"/>
            <a:ext cx="10363826" cy="12947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GB" sz="3600" dirty="0"/>
          </a:p>
          <a:p>
            <a:pPr marL="45720" indent="0" algn="ctr">
              <a:buNone/>
            </a:pPr>
            <a:r>
              <a:rPr lang="en-GB" sz="4800" dirty="0">
                <a:latin typeface="NTPreCursive" panose="03000400000000000000" pitchFamily="66" charset="0"/>
              </a:rPr>
              <a:t>Thank you for coming! </a:t>
            </a:r>
          </a:p>
        </p:txBody>
      </p:sp>
      <p:pic>
        <p:nvPicPr>
          <p:cNvPr id="1028" name="Picture 4" descr="Pin on Clipart for Cards">
            <a:extLst>
              <a:ext uri="{FF2B5EF4-FFF2-40B4-BE49-F238E27FC236}">
                <a16:creationId xmlns:a16="http://schemas.microsoft.com/office/drawing/2014/main" id="{7396EC47-9EA5-4644-B249-85E05203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25" y="1837188"/>
            <a:ext cx="3644506" cy="24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2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CFEF-5A68-4BEF-A4B0-5D18FF04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The Year 2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8912-F00B-457A-9084-6E39FF027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NTPreCursivef" panose="03000400000000000000" pitchFamily="66" charset="0"/>
              </a:rPr>
              <a:t>Miss Hunt</a:t>
            </a:r>
            <a:endParaRPr lang="en-GB" sz="2400" dirty="0">
              <a:latin typeface="NTPreCursivef" panose="03000400000000000000" pitchFamily="66" charset="0"/>
            </a:endParaRPr>
          </a:p>
          <a:p>
            <a:r>
              <a:rPr lang="en-GB" sz="3200" dirty="0">
                <a:latin typeface="NTPreCursivef" panose="03000400000000000000" pitchFamily="66" charset="0"/>
              </a:rPr>
              <a:t>Ms Barbara </a:t>
            </a:r>
          </a:p>
          <a:p>
            <a:r>
              <a:rPr lang="en-GB" sz="3200" dirty="0">
                <a:latin typeface="NTPreCursivef" panose="03000400000000000000" pitchFamily="66" charset="0"/>
              </a:rPr>
              <a:t>Mrs Payne</a:t>
            </a:r>
            <a:endParaRPr lang="en-GB" sz="4000" dirty="0">
              <a:latin typeface="NTPreCursivef" panose="03000400000000000000" pitchFamily="66" charset="0"/>
            </a:endParaRPr>
          </a:p>
        </p:txBody>
      </p:sp>
      <p:pic>
        <p:nvPicPr>
          <p:cNvPr id="2050" name="Picture 2" descr="hello 2.0 — Basic Apple Guy">
            <a:extLst>
              <a:ext uri="{FF2B5EF4-FFF2-40B4-BE49-F238E27FC236}">
                <a16:creationId xmlns:a16="http://schemas.microsoft.com/office/drawing/2014/main" id="{943F75B9-C537-4ABF-835C-4015DAE1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75" y="3884583"/>
            <a:ext cx="4571034" cy="25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E471-D2C7-4F19-82F7-0CFE7437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File:Gold Star.svg - Wikipedia">
            <a:extLst>
              <a:ext uri="{FF2B5EF4-FFF2-40B4-BE49-F238E27FC236}">
                <a16:creationId xmlns:a16="http://schemas.microsoft.com/office/drawing/2014/main" id="{8B8DD417-A854-4160-AA66-549F5036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07" y="3678013"/>
            <a:ext cx="2713383" cy="27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627C5-3240-4681-BB4A-B0FDCAEDA4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23D61-D683-4350-B90D-A1A80E41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64" y="249013"/>
            <a:ext cx="4878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8309-62E4-4F3B-B3C0-5876CF2F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PreCursivef" panose="03000400000000000000" pitchFamily="66" charset="0"/>
              </a:rPr>
              <a:t>Behaviour systems in Year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A592-C487-4E5A-9637-B4F1377D46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NTPreCursivef" panose="03000400000000000000" pitchFamily="66" charset="0"/>
              </a:rPr>
              <a:t>Sun and clouds</a:t>
            </a:r>
          </a:p>
          <a:p>
            <a:r>
              <a:rPr lang="en-GB" sz="2800" dirty="0">
                <a:latin typeface="NTPreCursivef" panose="03000400000000000000" pitchFamily="66" charset="0"/>
              </a:rPr>
              <a:t>Class Dojo</a:t>
            </a:r>
          </a:p>
          <a:p>
            <a:r>
              <a:rPr lang="en-GB" sz="2800" dirty="0">
                <a:latin typeface="NTPreCursivef" panose="03000400000000000000" pitchFamily="66" charset="0"/>
              </a:rPr>
              <a:t>Star of the Week</a:t>
            </a:r>
          </a:p>
          <a:p>
            <a:r>
              <a:rPr lang="en-GB" sz="2800" dirty="0">
                <a:latin typeface="NTPreCursivef" panose="03000400000000000000" pitchFamily="66" charset="0"/>
              </a:rPr>
              <a:t>Learning behaviour certificates (Half-termly)</a:t>
            </a:r>
          </a:p>
          <a:p>
            <a:r>
              <a:rPr lang="en-GB" sz="2800" dirty="0">
                <a:latin typeface="NTPreCursivef" panose="03000400000000000000" pitchFamily="66" charset="0"/>
              </a:rPr>
              <a:t>Hot chocolate Friday/ ice lolly Friday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E941C-6572-42E6-A46E-5F045650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40" y="1837303"/>
            <a:ext cx="4837804" cy="31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A0D3-F263-4351-8B59-2A3941A9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3CD7-68C4-4C27-B156-1F1C7E7DB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320077" cy="342410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NTPreCursive" panose="03000400000000000000" pitchFamily="66" charset="0"/>
              </a:rPr>
              <a:t>Thursday (Ms Hunt) </a:t>
            </a:r>
          </a:p>
          <a:p>
            <a:r>
              <a:rPr lang="en-GB" sz="3600" dirty="0">
                <a:latin typeface="NTPreCursive" panose="03000400000000000000" pitchFamily="66" charset="0"/>
              </a:rPr>
              <a:t>Friday (Coach Ash)</a:t>
            </a:r>
          </a:p>
          <a:p>
            <a:pPr marL="45720" indent="0">
              <a:buNone/>
            </a:pPr>
            <a:endParaRPr lang="en-GB" sz="3600" dirty="0">
              <a:latin typeface="NTPreCursive" panose="03000400000000000000" pitchFamily="66" charset="0"/>
            </a:endParaRPr>
          </a:p>
          <a:p>
            <a:pPr marL="45720" indent="0">
              <a:buNone/>
            </a:pPr>
            <a:r>
              <a:rPr lang="en-GB" sz="3600" dirty="0">
                <a:latin typeface="NTPreCursive" panose="03000400000000000000" pitchFamily="66" charset="0"/>
              </a:rPr>
              <a:t>Full uniform other days.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3328-FC56-4581-B671-91626ABC6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2" t="13883" r="27033" b="15557"/>
          <a:stretch/>
        </p:blipFill>
        <p:spPr>
          <a:xfrm>
            <a:off x="5233851" y="461770"/>
            <a:ext cx="6288987" cy="59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Best Higher Education Books Of 2020">
            <a:extLst>
              <a:ext uri="{FF2B5EF4-FFF2-40B4-BE49-F238E27FC236}">
                <a16:creationId xmlns:a16="http://schemas.microsoft.com/office/drawing/2014/main" id="{B8CC6503-56BA-44B9-849A-061A6B2D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60" y="609600"/>
            <a:ext cx="3478123" cy="24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B4354-81D3-48AC-A727-E51A3CE6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NTPreCursive" panose="03000400000000000000" pitchFamily="66" charset="0"/>
              </a:rPr>
              <a:t>Reading and 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55A7-1A0A-4BD5-94EB-4C2D114F4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693" y="1965960"/>
            <a:ext cx="8714594" cy="428244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NTPreCursive" panose="03000400000000000000" pitchFamily="66" charset="0"/>
              </a:rPr>
              <a:t>Reading is to be done daily and reading records are to be signed by adult.</a:t>
            </a:r>
          </a:p>
          <a:p>
            <a:pPr marL="45720" indent="0">
              <a:buNone/>
            </a:pPr>
            <a:endParaRPr lang="en-GB" sz="3200" dirty="0">
              <a:latin typeface="NTPreCursive" panose="03000400000000000000" pitchFamily="66" charset="0"/>
            </a:endParaRPr>
          </a:p>
          <a:p>
            <a:r>
              <a:rPr lang="en-GB" sz="3200" dirty="0">
                <a:latin typeface="NTPreCursive" panose="03000400000000000000" pitchFamily="66" charset="0"/>
              </a:rPr>
              <a:t>Children will take home a book of their choice (changed weekly) </a:t>
            </a:r>
            <a:r>
              <a:rPr lang="en-GB" sz="3200" b="1" u="sng" dirty="0">
                <a:latin typeface="NTPreCursive" panose="03000400000000000000" pitchFamily="66" charset="0"/>
              </a:rPr>
              <a:t>and</a:t>
            </a:r>
            <a:r>
              <a:rPr lang="en-GB" sz="3200" dirty="0">
                <a:latin typeface="NTPreCursive" panose="03000400000000000000" pitchFamily="66" charset="0"/>
              </a:rPr>
              <a:t> a Phonics book (changed weekly). </a:t>
            </a:r>
          </a:p>
          <a:p>
            <a:pPr marL="45720" indent="0">
              <a:buNone/>
            </a:pPr>
            <a:endParaRPr lang="en-GB" sz="3200" dirty="0">
              <a:latin typeface="NTPreCursive" panose="03000400000000000000" pitchFamily="66" charset="0"/>
            </a:endParaRPr>
          </a:p>
          <a:p>
            <a:r>
              <a:rPr lang="en-GB" sz="3200" dirty="0">
                <a:latin typeface="NTPreCursive" panose="03000400000000000000" pitchFamily="66" charset="0"/>
              </a:rPr>
              <a:t> Books and reading records should be brought in </a:t>
            </a:r>
            <a:r>
              <a:rPr lang="en-GB" sz="3200" b="1" u="sng" dirty="0">
                <a:latin typeface="NTPreCursive" panose="03000400000000000000" pitchFamily="66" charset="0"/>
              </a:rPr>
              <a:t>every day.</a:t>
            </a:r>
          </a:p>
        </p:txBody>
      </p:sp>
    </p:spTree>
    <p:extLst>
      <p:ext uri="{BB962C8B-B14F-4D97-AF65-F5344CB8AC3E}">
        <p14:creationId xmlns:p14="http://schemas.microsoft.com/office/powerpoint/2010/main" val="411872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Best Higher Education Books Of 2020">
            <a:extLst>
              <a:ext uri="{FF2B5EF4-FFF2-40B4-BE49-F238E27FC236}">
                <a16:creationId xmlns:a16="http://schemas.microsoft.com/office/drawing/2014/main" id="{B8CC6503-56BA-44B9-849A-061A6B2D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60" y="609600"/>
            <a:ext cx="3478123" cy="24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B4354-81D3-48AC-A727-E51A3CE6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7250"/>
            <a:ext cx="9875520" cy="1356360"/>
          </a:xfrm>
        </p:spPr>
        <p:txBody>
          <a:bodyPr/>
          <a:lstStyle/>
          <a:p>
            <a:r>
              <a:rPr lang="en-GB" dirty="0">
                <a:latin typeface="NTPreCursivef" panose="03000400000000000000" pitchFamily="66" charset="0"/>
              </a:rPr>
              <a:t>Year 2 Homework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AF2AD3-D9C2-4729-A1BD-36DECEAF7970}"/>
              </a:ext>
            </a:extLst>
          </p:cNvPr>
          <p:cNvSpPr txBox="1">
            <a:spLocks/>
          </p:cNvSpPr>
          <p:nvPr/>
        </p:nvSpPr>
        <p:spPr>
          <a:xfrm>
            <a:off x="716067" y="1623218"/>
            <a:ext cx="8302949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NTPreCursive" panose="03000400000000000000" pitchFamily="66" charset="0"/>
              </a:rPr>
              <a:t> Daily reading</a:t>
            </a:r>
          </a:p>
          <a:p>
            <a:r>
              <a:rPr lang="en-GB" sz="3200" dirty="0">
                <a:latin typeface="NTPreCursive" panose="03000400000000000000" pitchFamily="66" charset="0"/>
              </a:rPr>
              <a:t> Weekly spellings </a:t>
            </a:r>
          </a:p>
          <a:p>
            <a:r>
              <a:rPr lang="en-GB" sz="3200" dirty="0">
                <a:latin typeface="NTPreCursive" panose="03000400000000000000" pitchFamily="66" charset="0"/>
              </a:rPr>
              <a:t> 1 piece of English homework (this could include Reading comprehension or </a:t>
            </a:r>
            <a:r>
              <a:rPr lang="en-GB" sz="3200" dirty="0">
                <a:highlight>
                  <a:srgbClr val="FFFF00"/>
                </a:highlight>
                <a:latin typeface="NTPreCursive" panose="03000400000000000000" pitchFamily="66" charset="0"/>
              </a:rPr>
              <a:t>handwriting</a:t>
            </a:r>
            <a:r>
              <a:rPr lang="en-GB" sz="3200" dirty="0">
                <a:latin typeface="NTPreCursive" panose="03000400000000000000" pitchFamily="66" charset="0"/>
              </a:rPr>
              <a:t>) </a:t>
            </a:r>
          </a:p>
          <a:p>
            <a:r>
              <a:rPr lang="en-GB" sz="3200" dirty="0">
                <a:latin typeface="NTPreCursive" panose="03000400000000000000" pitchFamily="66" charset="0"/>
              </a:rPr>
              <a:t> 1 piece of Maths homework (including number facts)</a:t>
            </a: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618E1-06DE-45A4-87AF-6FF859953F30}"/>
              </a:ext>
            </a:extLst>
          </p:cNvPr>
          <p:cNvSpPr txBox="1"/>
          <p:nvPr/>
        </p:nvSpPr>
        <p:spPr>
          <a:xfrm>
            <a:off x="637564" y="5209045"/>
            <a:ext cx="1064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TPreCursivef" panose="03000400000000000000" pitchFamily="66" charset="0"/>
              </a:rPr>
              <a:t>Homework is given out on Thursday and returned on Tuesday. </a:t>
            </a:r>
          </a:p>
        </p:txBody>
      </p:sp>
    </p:spTree>
    <p:extLst>
      <p:ext uri="{BB962C8B-B14F-4D97-AF65-F5344CB8AC3E}">
        <p14:creationId xmlns:p14="http://schemas.microsoft.com/office/powerpoint/2010/main" val="182321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Best Higher Education Books Of 2020">
            <a:extLst>
              <a:ext uri="{FF2B5EF4-FFF2-40B4-BE49-F238E27FC236}">
                <a16:creationId xmlns:a16="http://schemas.microsoft.com/office/drawing/2014/main" id="{B8CC6503-56BA-44B9-849A-061A6B2D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60" y="609600"/>
            <a:ext cx="3478123" cy="24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B4354-81D3-48AC-A727-E51A3CE6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7250"/>
            <a:ext cx="9875520" cy="1356360"/>
          </a:xfrm>
        </p:spPr>
        <p:txBody>
          <a:bodyPr/>
          <a:lstStyle/>
          <a:p>
            <a:r>
              <a:rPr lang="en-GB" dirty="0">
                <a:latin typeface="NTPreCursivef" panose="03000400000000000000" pitchFamily="66" charset="0"/>
              </a:rPr>
              <a:t>Year 2 Homework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AF2AD3-D9C2-4729-A1BD-36DECEAF7970}"/>
              </a:ext>
            </a:extLst>
          </p:cNvPr>
          <p:cNvSpPr txBox="1">
            <a:spLocks/>
          </p:cNvSpPr>
          <p:nvPr/>
        </p:nvSpPr>
        <p:spPr>
          <a:xfrm>
            <a:off x="724456" y="1430271"/>
            <a:ext cx="8302949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3665FC"/>
                </a:solidFill>
                <a:latin typeface="NTPreCursive" panose="03000400000000000000" pitchFamily="66" charset="0"/>
              </a:rPr>
              <a:t>If a part of homework is </a:t>
            </a:r>
            <a:r>
              <a:rPr lang="en-GB" sz="3200" u="sng" dirty="0">
                <a:solidFill>
                  <a:srgbClr val="3665FC"/>
                </a:solidFill>
                <a:latin typeface="NTPreCursive" panose="03000400000000000000" pitchFamily="66" charset="0"/>
              </a:rPr>
              <a:t>tricky</a:t>
            </a:r>
            <a:r>
              <a:rPr lang="en-GB" sz="3200" dirty="0">
                <a:solidFill>
                  <a:srgbClr val="3665FC"/>
                </a:solidFill>
                <a:latin typeface="NTPreCursive" panose="03000400000000000000" pitchFamily="66" charset="0"/>
              </a:rPr>
              <a:t> for your child, they can put a star or you can write a message for me. </a:t>
            </a:r>
          </a:p>
          <a:p>
            <a:r>
              <a:rPr lang="en-GB" sz="3200" dirty="0">
                <a:solidFill>
                  <a:srgbClr val="FF0000"/>
                </a:solidFill>
                <a:latin typeface="NTPreCursive" panose="03000400000000000000" pitchFamily="66" charset="0"/>
              </a:rPr>
              <a:t>*Homework help available on Friday and Monday*</a:t>
            </a:r>
            <a:endParaRPr lang="en-GB" sz="3200" dirty="0">
              <a:solidFill>
                <a:srgbClr val="3665FC"/>
              </a:solidFill>
              <a:highlight>
                <a:srgbClr val="FFFF00"/>
              </a:highlight>
              <a:latin typeface="NTPreCursive" panose="03000400000000000000" pitchFamily="66" charset="0"/>
            </a:endParaRPr>
          </a:p>
          <a:p>
            <a:r>
              <a:rPr lang="en-GB" sz="3200" dirty="0">
                <a:solidFill>
                  <a:srgbClr val="3665FC"/>
                </a:solidFill>
                <a:highlight>
                  <a:srgbClr val="FFFF00"/>
                </a:highlight>
                <a:latin typeface="NTPreCursive" panose="03000400000000000000" pitchFamily="66" charset="0"/>
              </a:rPr>
              <a:t>Challenge homework </a:t>
            </a:r>
            <a:r>
              <a:rPr lang="en-GB" sz="3200" dirty="0">
                <a:solidFill>
                  <a:srgbClr val="3665FC"/>
                </a:solidFill>
                <a:latin typeface="NTPreCursive" panose="03000400000000000000" pitchFamily="66" charset="0"/>
              </a:rPr>
              <a:t>will begin this week (encouraged but optional)</a:t>
            </a:r>
          </a:p>
          <a:p>
            <a:r>
              <a:rPr lang="en-GB" sz="3200" dirty="0">
                <a:solidFill>
                  <a:srgbClr val="3665FC"/>
                </a:solidFill>
                <a:latin typeface="NTPreCursive" panose="03000400000000000000" pitchFamily="66" charset="0"/>
              </a:rPr>
              <a:t>Mathletics (extra Maths work- weekly tasks)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618E1-06DE-45A4-87AF-6FF859953F30}"/>
              </a:ext>
            </a:extLst>
          </p:cNvPr>
          <p:cNvSpPr txBox="1"/>
          <p:nvPr/>
        </p:nvSpPr>
        <p:spPr>
          <a:xfrm>
            <a:off x="724456" y="5427729"/>
            <a:ext cx="1104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TPreCursivef" panose="03000400000000000000" pitchFamily="66" charset="0"/>
              </a:rPr>
              <a:t>Homework is given out on Thursday and returned on Tuesday. </a:t>
            </a:r>
          </a:p>
        </p:txBody>
      </p:sp>
    </p:spTree>
    <p:extLst>
      <p:ext uri="{BB962C8B-B14F-4D97-AF65-F5344CB8AC3E}">
        <p14:creationId xmlns:p14="http://schemas.microsoft.com/office/powerpoint/2010/main" val="201090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2AD5-1056-474A-A5DB-16490CD7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5F734-716F-4D46-B0C8-B649D0F63C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NTPreCursive" panose="03000400000000000000" pitchFamily="66" charset="0"/>
              </a:rPr>
              <a:t>Please complete the sign up sheet if you would like to join us on a trip this year.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0A386-BE99-48AC-8A5A-DBD8B724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63" y="3087679"/>
            <a:ext cx="9196119" cy="24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4689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313</TotalTime>
  <Words>298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Corbel</vt:lpstr>
      <vt:lpstr>Forte</vt:lpstr>
      <vt:lpstr>NTPreCursive</vt:lpstr>
      <vt:lpstr>NTPreCursivef</vt:lpstr>
      <vt:lpstr>Basis</vt:lpstr>
      <vt:lpstr>Year 2 open classroom</vt:lpstr>
      <vt:lpstr>The Year 2 team</vt:lpstr>
      <vt:lpstr>PowerPoint Presentation</vt:lpstr>
      <vt:lpstr>Behaviour systems in Year 2</vt:lpstr>
      <vt:lpstr>PE days</vt:lpstr>
      <vt:lpstr>Reading and Phonics</vt:lpstr>
      <vt:lpstr>Year 2 Homework</vt:lpstr>
      <vt:lpstr>Year 2 Homework</vt:lpstr>
      <vt:lpstr>Trips</vt:lpstr>
      <vt:lpstr>Lastly, we are all a team </vt:lpstr>
      <vt:lpstr>Question time/ look around the classroom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open classroom</dc:title>
  <dc:creator>Aisling Kilcommons</dc:creator>
  <cp:lastModifiedBy>Claire Mitchell</cp:lastModifiedBy>
  <cp:revision>19</cp:revision>
  <cp:lastPrinted>2023-09-14T13:22:54Z</cp:lastPrinted>
  <dcterms:created xsi:type="dcterms:W3CDTF">2023-09-11T16:19:50Z</dcterms:created>
  <dcterms:modified xsi:type="dcterms:W3CDTF">2025-09-24T11:50:54Z</dcterms:modified>
</cp:coreProperties>
</file>