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</p:sldIdLst>
  <p:sldSz cx="12192000" cy="6858000"/>
  <p:notesSz cx="6797675" cy="9926638"/>
  <p:embeddedFontLst>
    <p:embeddedFont>
      <p:font typeface="Corbel" panose="020B0503020204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hRzFQI/49qEPqhrYBh424S6tgt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DF5327"/>
              </a:buClr>
              <a:buSzPts val="7200"/>
              <a:buFont typeface="Corbel"/>
              <a:buNone/>
              <a:defRPr sz="7200" b="1" i="0" u="none" strike="noStrike" cap="none">
                <a:solidFill>
                  <a:srgbClr val="DF5327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6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9" name="Google Shape;19;p10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>
            <a:spLocks noGrp="1"/>
          </p:cNvSpPr>
          <p:nvPr>
            <p:ph type="pic" idx="2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4060136" y="-859736"/>
            <a:ext cx="4038600" cy="987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 rot="5400000">
            <a:off x="7181850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 rot="5400000">
            <a:off x="2152650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DF5327"/>
              </a:buClr>
              <a:buSzPts val="7200"/>
              <a:buFont typeface="Corbel"/>
              <a:buNone/>
              <a:defRPr sz="7200" b="1" i="0" u="none" strike="noStrike" cap="none">
                <a:solidFill>
                  <a:srgbClr val="DF5327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8" name="Google Shape;38;p13"/>
          <p:cNvCxnSpPr/>
          <p:nvPr/>
        </p:nvCxnSpPr>
        <p:spPr>
          <a:xfrm>
            <a:off x="1981200" y="4020408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4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  <a:defRPr sz="3200"/>
            </a:lvl1pPr>
            <a:lvl2pPr marL="914400" lvl="1" indent="-3708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  <a:defRPr sz="2800"/>
            </a:lvl2pPr>
            <a:lvl3pPr marL="1371600" lvl="2" indent="-35051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Char char="•"/>
              <a:defRPr sz="24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1751012" y="141288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DF5327"/>
              </a:buClr>
              <a:buSzPts val="7200"/>
              <a:buFont typeface="Corbel"/>
              <a:buNone/>
            </a:pPr>
            <a:r>
              <a:rPr lang="en-GB"/>
              <a:t>YEAR 1 OPEN CLASSROOM</a:t>
            </a:r>
            <a:endParaRPr/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1543622" y="2743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-GB" dirty="0"/>
              <a:t>Monday 8</a:t>
            </a:r>
            <a:r>
              <a:rPr lang="en-GB" baseline="30000" dirty="0"/>
              <a:t>th</a:t>
            </a:r>
            <a:r>
              <a:rPr lang="en-GB" dirty="0"/>
              <a:t> September 2025</a:t>
            </a:r>
            <a:endParaRPr dirty="0"/>
          </a:p>
        </p:txBody>
      </p:sp>
      <p:pic>
        <p:nvPicPr>
          <p:cNvPr id="96" name="Google Shape;96;p1" descr="Year 3 | Hollymount School"/>
          <p:cNvPicPr preferRelativeResize="0"/>
          <p:nvPr/>
        </p:nvPicPr>
        <p:blipFill rotWithShape="1">
          <a:blip r:embed="rId3">
            <a:alphaModFix/>
          </a:blip>
          <a:srcRect b="40715"/>
          <a:stretch/>
        </p:blipFill>
        <p:spPr>
          <a:xfrm>
            <a:off x="2705493" y="4023204"/>
            <a:ext cx="7024541" cy="1736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41E06-0096-4A88-87EB-DD32B37AD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45" y="509717"/>
            <a:ext cx="9875520" cy="1356360"/>
          </a:xfrm>
        </p:spPr>
        <p:txBody>
          <a:bodyPr/>
          <a:lstStyle/>
          <a:p>
            <a:r>
              <a:rPr lang="en-GB" dirty="0"/>
              <a:t>Trips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55E78-D327-4B17-8DD7-B8C764E98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2367092"/>
            <a:ext cx="4711171" cy="3424107"/>
          </a:xfrm>
        </p:spPr>
        <p:txBody>
          <a:bodyPr/>
          <a:lstStyle/>
          <a:p>
            <a:r>
              <a:rPr lang="en-GB" dirty="0"/>
              <a:t>We will be going on some exciting trips throughout the year. </a:t>
            </a:r>
          </a:p>
          <a:p>
            <a:r>
              <a:rPr lang="en-GB" dirty="0"/>
              <a:t>There may be times we need parent volunteers. If this is the case, I will send a message asking for names (numbers may be limited depending on the trip)</a:t>
            </a:r>
          </a:p>
        </p:txBody>
      </p:sp>
      <p:pic>
        <p:nvPicPr>
          <p:cNvPr id="1026" name="Picture 2" descr="School Trip Clipart Royalty-Free Images ...">
            <a:extLst>
              <a:ext uri="{FF2B5EF4-FFF2-40B4-BE49-F238E27FC236}">
                <a16:creationId xmlns:a16="http://schemas.microsoft.com/office/drawing/2014/main" id="{2F0EC292-A79D-4A6B-8B2F-711BD5344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763" y="2367092"/>
            <a:ext cx="4500127" cy="36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20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GB"/>
              <a:t>The Year 1 team</a:t>
            </a:r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GB" sz="2400" dirty="0"/>
              <a:t>Miss Sambi</a:t>
            </a:r>
            <a:endParaRPr dirty="0"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920"/>
              <a:buChar char="•"/>
            </a:pPr>
            <a:r>
              <a:rPr lang="en-GB" sz="2400" dirty="0"/>
              <a:t>Ms Sam</a:t>
            </a:r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920"/>
              <a:buChar char="•"/>
            </a:pPr>
            <a:r>
              <a:rPr lang="en-GB" sz="2400" dirty="0"/>
              <a:t>Miss Barbara</a:t>
            </a:r>
            <a:endParaRPr sz="2400" dirty="0"/>
          </a:p>
        </p:txBody>
      </p:sp>
      <p:pic>
        <p:nvPicPr>
          <p:cNvPr id="103" name="Google Shape;103;p2" descr="hello 2.0 — Basic Apple Gu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2961" y="2274216"/>
            <a:ext cx="5744066" cy="3231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GB"/>
              <a:t>Our class rules in Year 1</a:t>
            </a:r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476116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Char char="•"/>
            </a:pPr>
            <a:r>
              <a:rPr lang="en-GB" sz="3200" dirty="0"/>
              <a:t>On the first day of Year 1 we collaborated as a class to think of some class rules that we thought were important.</a:t>
            </a:r>
            <a:endParaRPr dirty="0"/>
          </a:p>
        </p:txBody>
      </p:sp>
      <p:pic>
        <p:nvPicPr>
          <p:cNvPr id="110" name="Google Shape;11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770" y="343085"/>
            <a:ext cx="3245750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60A913-AFDB-423E-8297-607551298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280" y="3107832"/>
            <a:ext cx="6100320" cy="32457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GB"/>
              <a:t>Behaviour systems in Year 1</a:t>
            </a:r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913774" y="1965960"/>
            <a:ext cx="10363826" cy="3825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82880">
              <a:spcBef>
                <a:spcPts val="0"/>
              </a:spcBef>
              <a:buSzPts val="1760"/>
            </a:pPr>
            <a:r>
              <a:rPr lang="en-GB" dirty="0"/>
              <a:t>We primarily use positive reinforcement in Year 1.</a:t>
            </a:r>
          </a:p>
          <a:p>
            <a:pPr marL="228600" lvl="0" indent="-182880">
              <a:spcBef>
                <a:spcPts val="0"/>
              </a:spcBef>
              <a:buSzPts val="1760"/>
            </a:pPr>
            <a:endParaRPr lang="en-GB" dirty="0"/>
          </a:p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GB" dirty="0"/>
              <a:t>Star, sun and clouds</a:t>
            </a:r>
            <a:endParaRPr dirty="0"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GB" dirty="0"/>
              <a:t>Class Dojo</a:t>
            </a:r>
            <a:endParaRPr dirty="0"/>
          </a:p>
          <a:p>
            <a:pPr marL="228600" lvl="0" indent="-1625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</a:pPr>
            <a:r>
              <a:rPr lang="en-GB" dirty="0"/>
              <a:t>Pupil of the day</a:t>
            </a:r>
            <a:endParaRPr dirty="0"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GB" dirty="0"/>
              <a:t>Certificates/ stickers</a:t>
            </a:r>
            <a:endParaRPr dirty="0"/>
          </a:p>
          <a:p>
            <a:pPr marL="22860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</a:pPr>
            <a:r>
              <a:rPr lang="en-GB" dirty="0"/>
              <a:t>Hot chocolate/ Ice lolly Friday</a:t>
            </a:r>
            <a:endParaRPr dirty="0"/>
          </a:p>
        </p:txBody>
      </p:sp>
      <p:pic>
        <p:nvPicPr>
          <p:cNvPr id="117" name="Google Shape;117;p4" descr="Class Dojo | HOLME ST CUTHBERT SCHO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5047" y="1287780"/>
            <a:ext cx="3546845" cy="27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E8551-CF3A-4B83-973F-E0729E14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Half termly Parent Overviews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E019F-B0E1-4B35-B5A7-BE4A33466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86D182-6950-4041-881F-2CCBE00EB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60" y="1572315"/>
            <a:ext cx="5416117" cy="3107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F65FD0-1886-46F6-A2B6-70CA431C4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271" y="3094182"/>
            <a:ext cx="6049131" cy="357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4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GB"/>
              <a:t>Homework and reading</a:t>
            </a:r>
            <a:endParaRPr/>
          </a:p>
        </p:txBody>
      </p:sp>
      <p:sp>
        <p:nvSpPr>
          <p:cNvPr id="130" name="Google Shape;130;p6"/>
          <p:cNvSpPr txBox="1">
            <a:spLocks noGrp="1"/>
          </p:cNvSpPr>
          <p:nvPr>
            <p:ph type="body" idx="1"/>
          </p:nvPr>
        </p:nvSpPr>
        <p:spPr>
          <a:xfrm>
            <a:off x="382179" y="1730019"/>
            <a:ext cx="8296802" cy="4527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88620" indent="-342900">
              <a:spcBef>
                <a:spcPts val="0"/>
              </a:spcBef>
              <a:buSzPts val="1760"/>
            </a:pPr>
            <a:r>
              <a:rPr lang="en-GB" dirty="0"/>
              <a:t>Reading is to be done daily and reading records are to be signed by an adult. We will be sending a book home that matches their phonic knowledge and a book for pleasure. </a:t>
            </a:r>
          </a:p>
          <a:p>
            <a:pPr marL="45720" indent="0">
              <a:spcBef>
                <a:spcPts val="0"/>
              </a:spcBef>
              <a:buSzPts val="1760"/>
              <a:buNone/>
            </a:pPr>
            <a:endParaRPr lang="en-GB" dirty="0"/>
          </a:p>
          <a:p>
            <a:pPr marL="45720" indent="0">
              <a:spcBef>
                <a:spcPts val="0"/>
              </a:spcBef>
              <a:buSzPts val="1760"/>
              <a:buNone/>
            </a:pPr>
            <a:r>
              <a:rPr lang="en-GB" dirty="0"/>
              <a:t>Reading books must be brought in EVERYDAY as we use them in our reading practise sessions. </a:t>
            </a:r>
          </a:p>
          <a:p>
            <a:pPr marL="45720" indent="0">
              <a:spcBef>
                <a:spcPts val="0"/>
              </a:spcBef>
              <a:buSzPts val="1760"/>
              <a:buNone/>
            </a:pPr>
            <a:endParaRPr dirty="0"/>
          </a:p>
          <a:p>
            <a:pPr marL="388620" indent="-342900">
              <a:buSzPts val="1760"/>
            </a:pPr>
            <a:r>
              <a:rPr lang="en-GB" dirty="0"/>
              <a:t>Homework is sent out on a Thursday and is to be returned on a Tuesday. </a:t>
            </a:r>
          </a:p>
          <a:p>
            <a:pPr marL="45720" indent="0">
              <a:buSzPts val="1760"/>
              <a:buNone/>
            </a:pPr>
            <a:r>
              <a:rPr lang="en-GB" dirty="0"/>
              <a:t>       Handwriting, English, Maths, Topic, Spellings</a:t>
            </a:r>
          </a:p>
          <a:p>
            <a:r>
              <a:rPr lang="en-GB" dirty="0"/>
              <a:t>We have high standards of presentation;  children should be practising writing on the line and forming their letters correctly. Children should be writing in pencil. Not pen or colouring pencils.</a:t>
            </a:r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 dirty="0"/>
          </a:p>
        </p:txBody>
      </p:sp>
      <p:pic>
        <p:nvPicPr>
          <p:cNvPr id="131" name="Google Shape;131;p6" descr="The Best Higher Education Books Of 20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4112" y="3287088"/>
            <a:ext cx="2339539" cy="2193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GB"/>
              <a:t>PE days</a:t>
            </a:r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3810469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GB" dirty="0"/>
              <a:t>Monday &amp; Friday </a:t>
            </a:r>
          </a:p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endParaRPr lang="en-GB" dirty="0"/>
          </a:p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GB" dirty="0"/>
              <a:t>Label EVERYTHING!</a:t>
            </a:r>
          </a:p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endParaRPr lang="en-GB" dirty="0"/>
          </a:p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GB" dirty="0"/>
              <a:t>Trainers must be appropriate for sport not fashion.</a:t>
            </a:r>
          </a:p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-GB" dirty="0"/>
              <a:t>(if trainers have laces, please teach your child how to tie them)</a:t>
            </a:r>
          </a:p>
          <a:p>
            <a:pPr marL="22860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lang="en-GB" dirty="0"/>
          </a:p>
          <a:p>
            <a:pPr marL="22860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 l="26232" t="13883" r="27033" b="15556"/>
          <a:stretch/>
        </p:blipFill>
        <p:spPr>
          <a:xfrm>
            <a:off x="5307291" y="1066801"/>
            <a:ext cx="5128181" cy="4839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E5C59-8B94-46FD-B0F3-36A10C4F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4472709" cy="1356360"/>
          </a:xfrm>
        </p:spPr>
        <p:txBody>
          <a:bodyPr>
            <a:normAutofit fontScale="90000"/>
          </a:bodyPr>
          <a:lstStyle/>
          <a:p>
            <a:r>
              <a:rPr lang="en-GB" dirty="0"/>
              <a:t>Writing expectations for Year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074AC-6F61-4FAF-8DEB-38823AA1A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2367092"/>
            <a:ext cx="5182226" cy="3424107"/>
          </a:xfrm>
        </p:spPr>
        <p:txBody>
          <a:bodyPr/>
          <a:lstStyle/>
          <a:p>
            <a:r>
              <a:rPr lang="en-GB" dirty="0"/>
              <a:t>We will be working throughout the year to build these skills.</a:t>
            </a:r>
          </a:p>
          <a:p>
            <a:endParaRPr lang="en-GB" dirty="0"/>
          </a:p>
          <a:p>
            <a:r>
              <a:rPr lang="en-GB" dirty="0"/>
              <a:t>This is what a child needs to be able to do independently by the end of year 1 to be ‘on track’.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166C38-BB00-45CE-9A8D-36A8B6557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078" y="285311"/>
            <a:ext cx="5249008" cy="62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55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673FD-8DDC-41F9-B274-E527004B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FEB64-7658-40E3-8BD8-61F213541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1653310"/>
            <a:ext cx="2863899" cy="4137890"/>
          </a:xfrm>
        </p:spPr>
        <p:txBody>
          <a:bodyPr>
            <a:normAutofit/>
          </a:bodyPr>
          <a:lstStyle/>
          <a:p>
            <a:r>
              <a:rPr lang="en-GB" dirty="0"/>
              <a:t>We follow ‘White Rose’ maths scheme</a:t>
            </a:r>
          </a:p>
          <a:p>
            <a:endParaRPr lang="en-GB" dirty="0"/>
          </a:p>
          <a:p>
            <a:r>
              <a:rPr lang="en-GB" dirty="0"/>
              <a:t>We will cover these units throughout the year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2D06E6-818E-4D51-9AFA-A08C0C800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578" y="2133599"/>
            <a:ext cx="7889839" cy="42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6096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337</Words>
  <Application>Microsoft Office PowerPoint</Application>
  <PresentationFormat>Widescreen</PresentationFormat>
  <Paragraphs>43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Corbel</vt:lpstr>
      <vt:lpstr>Arial</vt:lpstr>
      <vt:lpstr>Basis</vt:lpstr>
      <vt:lpstr>YEAR 1 OPEN CLASSROOM</vt:lpstr>
      <vt:lpstr>The Year 1 team</vt:lpstr>
      <vt:lpstr>Our class rules in Year 1</vt:lpstr>
      <vt:lpstr>Behaviour systems in Year 1</vt:lpstr>
      <vt:lpstr>Half termly Parent Overviews</vt:lpstr>
      <vt:lpstr>Homework and reading</vt:lpstr>
      <vt:lpstr>PE days</vt:lpstr>
      <vt:lpstr>Writing expectations for Year 1</vt:lpstr>
      <vt:lpstr>Maths</vt:lpstr>
      <vt:lpstr>Trips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OPEN CLASSROOM</dc:title>
  <dc:creator>Aisling Kilcommons</dc:creator>
  <cp:lastModifiedBy>Claire Mitchell</cp:lastModifiedBy>
  <cp:revision>12</cp:revision>
  <dcterms:created xsi:type="dcterms:W3CDTF">2023-09-11T16:19:50Z</dcterms:created>
  <dcterms:modified xsi:type="dcterms:W3CDTF">2025-09-10T13:25:38Z</dcterms:modified>
</cp:coreProperties>
</file>